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9.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89" r:id="rId2"/>
    <p:sldId id="290" r:id="rId3"/>
    <p:sldId id="292" r:id="rId4"/>
    <p:sldId id="293" r:id="rId5"/>
    <p:sldId id="301" r:id="rId6"/>
    <p:sldId id="294" r:id="rId7"/>
    <p:sldId id="299" r:id="rId8"/>
    <p:sldId id="291" r:id="rId9"/>
    <p:sldId id="295" r:id="rId10"/>
    <p:sldId id="296" r:id="rId11"/>
    <p:sldId id="297" r:id="rId12"/>
    <p:sldId id="298" r:id="rId13"/>
    <p:sldId id="300" r:id="rId14"/>
    <p:sldId id="288" r:id="rId15"/>
    <p:sldId id="284" r:id="rId16"/>
    <p:sldId id="277" r:id="rId17"/>
    <p:sldId id="264" r:id="rId18"/>
    <p:sldId id="265" r:id="rId19"/>
    <p:sldId id="267" r:id="rId20"/>
    <p:sldId id="269" r:id="rId21"/>
    <p:sldId id="270" r:id="rId22"/>
    <p:sldId id="266" r:id="rId23"/>
    <p:sldId id="271" r:id="rId24"/>
    <p:sldId id="272" r:id="rId25"/>
    <p:sldId id="273" r:id="rId26"/>
    <p:sldId id="274" r:id="rId27"/>
    <p:sldId id="276" r:id="rId28"/>
    <p:sldId id="27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lace, John" initials="WJ" lastIdx="7" clrIdx="0">
    <p:extLst>
      <p:ext uri="{19B8F6BF-5375-455C-9EA6-DF929625EA0E}">
        <p15:presenceInfo xmlns:p15="http://schemas.microsoft.com/office/powerpoint/2012/main" userId="S-1-5-21-344340502-4252695000-2390403120-1204329" providerId="AD"/>
      </p:ext>
    </p:extLst>
  </p:cmAuthor>
  <p:cmAuthor id="2" name="Rhew, Lori" initials="RL" lastIdx="9" clrIdx="1">
    <p:extLst>
      <p:ext uri="{19B8F6BF-5375-455C-9EA6-DF929625EA0E}">
        <p15:presenceInfo xmlns:p15="http://schemas.microsoft.com/office/powerpoint/2012/main" userId="S-1-5-21-344340502-4252695000-2390403120-1608672" providerId="AD"/>
      </p:ext>
    </p:extLst>
  </p:cmAuthor>
  <p:cmAuthor id="3" name="Magee, Erin Page" initials="MEP" lastIdx="3" clrIdx="2">
    <p:extLst>
      <p:ext uri="{19B8F6BF-5375-455C-9EA6-DF929625EA0E}">
        <p15:presenceInfo xmlns:p15="http://schemas.microsoft.com/office/powerpoint/2012/main" userId="S-1-5-21-344340502-4252695000-2390403120-14464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C1D9"/>
    <a:srgbClr val="1E9DD4"/>
    <a:srgbClr val="22A53B"/>
    <a:srgbClr val="FF0066"/>
    <a:srgbClr val="FFFFFF"/>
    <a:srgbClr val="881F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47" autoAdjust="0"/>
    <p:restoredTop sz="94660"/>
  </p:normalViewPr>
  <p:slideViewPr>
    <p:cSldViewPr snapToGrid="0">
      <p:cViewPr varScale="1">
        <p:scale>
          <a:sx n="105" d="100"/>
          <a:sy n="105" d="100"/>
        </p:scale>
        <p:origin x="54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sph-storage.ad.unc.edu\sph_shares\NCIPH_Dept_share\Kate.B.Reynolds.Trust\Survey\KBR_Data_Workbook_v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file:///\\sph-storage.ad.unc.edu\sph_shares\NCIPH_Dept_share\Kate.B.Reynolds.Trust\Survey\KBR_Data_Workbook.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27728480946204437"/>
          <c:y val="5.5925311768848095E-2"/>
          <c:w val="0.71893529896116137"/>
          <c:h val="0.74652702392783421"/>
        </c:manualLayout>
      </c:layout>
      <c:barChart>
        <c:barDir val="col"/>
        <c:grouping val="clustered"/>
        <c:varyColors val="0"/>
        <c:ser>
          <c:idx val="0"/>
          <c:order val="0"/>
          <c:tx>
            <c:strRef>
              <c:f>Q24_25_Met!$A$8</c:f>
              <c:strCache>
                <c:ptCount val="1"/>
                <c:pt idx="0">
                  <c:v>Nash &amp; Edgecombe</c:v>
                </c:pt>
              </c:strCache>
            </c:strRef>
          </c:tx>
          <c:spPr>
            <a:solidFill>
              <a:schemeClr val="accent6"/>
            </a:solidFill>
            <a:ln>
              <a:noFill/>
            </a:ln>
            <a:effectLst/>
          </c:spPr>
          <c:invertIfNegative val="0"/>
          <c:errBars>
            <c:errBarType val="both"/>
            <c:errValType val="cust"/>
            <c:noEndCap val="0"/>
            <c:plus>
              <c:numRef>
                <c:f>Q24_25_Met!$H$6:$H$7</c:f>
                <c:numCache>
                  <c:formatCode>General</c:formatCode>
                  <c:ptCount val="2"/>
                  <c:pt idx="0">
                    <c:v>5.7557900000000002</c:v>
                  </c:pt>
                  <c:pt idx="1">
                    <c:v>5.9348099999999997</c:v>
                  </c:pt>
                </c:numCache>
              </c:numRef>
            </c:plus>
            <c:minus>
              <c:numRef>
                <c:f>Q24_25_Met!$G$6:$G$7</c:f>
                <c:numCache>
                  <c:formatCode>General</c:formatCode>
                  <c:ptCount val="2"/>
                  <c:pt idx="0">
                    <c:v>5.7557900000000002</c:v>
                  </c:pt>
                  <c:pt idx="1">
                    <c:v>5.9348099999999997</c:v>
                  </c:pt>
                </c:numCache>
              </c:numRef>
            </c:minus>
            <c:spPr>
              <a:noFill/>
              <a:ln w="9525" cap="flat" cmpd="sng" algn="ctr">
                <a:solidFill>
                  <a:schemeClr val="tx1">
                    <a:lumMod val="65000"/>
                    <a:lumOff val="35000"/>
                  </a:schemeClr>
                </a:solidFill>
                <a:round/>
              </a:ln>
              <a:effectLst/>
            </c:spPr>
          </c:errBars>
          <c:cat>
            <c:strRef>
              <c:f>Q24_25_Met!$B$6:$B$7</c:f>
              <c:strCache>
                <c:ptCount val="2"/>
                <c:pt idx="0">
                  <c:v>No</c:v>
                </c:pt>
                <c:pt idx="1">
                  <c:v>Yes</c:v>
                </c:pt>
              </c:strCache>
            </c:strRef>
          </c:cat>
          <c:val>
            <c:numRef>
              <c:f>Q24_25_Met!$D$6:$D$7</c:f>
              <c:numCache>
                <c:formatCode>0.00</c:formatCode>
                <c:ptCount val="2"/>
                <c:pt idx="0">
                  <c:v>49.9679</c:v>
                </c:pt>
                <c:pt idx="1">
                  <c:v>49.284199999999998</c:v>
                </c:pt>
              </c:numCache>
            </c:numRef>
          </c:val>
          <c:extLst>
            <c:ext xmlns:c16="http://schemas.microsoft.com/office/drawing/2014/chart" uri="{C3380CC4-5D6E-409C-BE32-E72D297353CC}">
              <c16:uniqueId val="{00000000-A0CD-456D-BBDA-AF97EC07C123}"/>
            </c:ext>
          </c:extLst>
        </c:ser>
        <c:dLbls>
          <c:showLegendKey val="0"/>
          <c:showVal val="0"/>
          <c:showCatName val="0"/>
          <c:showSerName val="0"/>
          <c:showPercent val="0"/>
          <c:showBubbleSize val="0"/>
        </c:dLbls>
        <c:gapWidth val="75"/>
        <c:overlap val="-27"/>
        <c:axId val="310379632"/>
        <c:axId val="310381200"/>
      </c:barChart>
      <c:catAx>
        <c:axId val="310379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381200"/>
        <c:crosses val="autoZero"/>
        <c:auto val="1"/>
        <c:lblAlgn val="ctr"/>
        <c:lblOffset val="100"/>
        <c:noMultiLvlLbl val="0"/>
      </c:catAx>
      <c:valAx>
        <c:axId val="310381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t>Percent of Respondents</a:t>
                </a:r>
              </a:p>
            </c:rich>
          </c:tx>
          <c:layout>
            <c:manualLayout>
              <c:xMode val="edge"/>
              <c:yMode val="edge"/>
              <c:x val="5.199895831303402E-2"/>
              <c:y val="0.1487777114684043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379632"/>
        <c:crosses val="autoZero"/>
        <c:crossBetween val="between"/>
        <c:majorUnit val="20"/>
      </c:valAx>
      <c:spPr>
        <a:noFill/>
        <a:ln>
          <a:noFill/>
        </a:ln>
        <a:effectLst/>
      </c:spPr>
    </c:plotArea>
    <c:legend>
      <c:legendPos val="r"/>
      <c:layout>
        <c:manualLayout>
          <c:xMode val="edge"/>
          <c:yMode val="edge"/>
          <c:x val="3.0563237307983256E-3"/>
          <c:y val="0.83521812959444341"/>
          <c:w val="0.43438343207539243"/>
          <c:h val="0.1610485214370119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1E9DD4"/>
            </a:solidFill>
            <a:ln>
              <a:noFill/>
            </a:ln>
            <a:effectLst/>
          </c:spPr>
          <c:invertIfNegative val="0"/>
          <c:dPt>
            <c:idx val="0"/>
            <c:invertIfNegative val="0"/>
            <c:bubble3D val="0"/>
            <c:spPr>
              <a:solidFill>
                <a:srgbClr val="881F7B"/>
              </a:solidFill>
              <a:ln>
                <a:noFill/>
              </a:ln>
              <a:effectLst/>
            </c:spPr>
            <c:extLst>
              <c:ext xmlns:c16="http://schemas.microsoft.com/office/drawing/2014/chart" uri="{C3380CC4-5D6E-409C-BE32-E72D297353CC}">
                <c16:uniqueId val="{00000003-B2A9-4298-A975-AD3240D06F83}"/>
              </c:ext>
            </c:extLst>
          </c:dPt>
          <c:dPt>
            <c:idx val="1"/>
            <c:invertIfNegative val="0"/>
            <c:bubble3D val="0"/>
            <c:spPr>
              <a:solidFill>
                <a:srgbClr val="22A53B"/>
              </a:solidFill>
              <a:ln>
                <a:noFill/>
              </a:ln>
              <a:effectLst/>
            </c:spPr>
            <c:extLst>
              <c:ext xmlns:c16="http://schemas.microsoft.com/office/drawing/2014/chart" uri="{C3380CC4-5D6E-409C-BE32-E72D297353CC}">
                <c16:uniqueId val="{00000004-B2A9-4298-A975-AD3240D06F83}"/>
              </c:ext>
            </c:extLst>
          </c:dPt>
          <c:dLbls>
            <c:dLbl>
              <c:idx val="0"/>
              <c:tx>
                <c:rich>
                  <a:bodyPr/>
                  <a:lstStyle/>
                  <a:p>
                    <a:fld id="{63A2DE21-4B65-4140-B302-DC63C59CC6D4}"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2A9-4298-A975-AD3240D06F83}"/>
                </c:ext>
              </c:extLst>
            </c:dLbl>
            <c:dLbl>
              <c:idx val="1"/>
              <c:tx>
                <c:rich>
                  <a:bodyPr/>
                  <a:lstStyle/>
                  <a:p>
                    <a:fld id="{B056E88F-C8BE-48A5-B29F-3F79E5689E57}"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2A9-4298-A975-AD3240D06F8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Nash</c:v>
                </c:pt>
                <c:pt idx="1">
                  <c:v>Edgecombe</c:v>
                </c:pt>
              </c:strCache>
            </c:strRef>
          </c:cat>
          <c:val>
            <c:numRef>
              <c:f>Sheet1!$B$2:$B$3</c:f>
              <c:numCache>
                <c:formatCode>0%</c:formatCode>
                <c:ptCount val="2"/>
                <c:pt idx="0">
                  <c:v>0.19</c:v>
                </c:pt>
                <c:pt idx="1">
                  <c:v>0.22</c:v>
                </c:pt>
              </c:numCache>
            </c:numRef>
          </c:val>
          <c:extLst>
            <c:ext xmlns:c16="http://schemas.microsoft.com/office/drawing/2014/chart" uri="{C3380CC4-5D6E-409C-BE32-E72D297353CC}">
              <c16:uniqueId val="{00000000-B2A9-4298-A975-AD3240D06F83}"/>
            </c:ext>
          </c:extLst>
        </c:ser>
        <c:dLbls>
          <c:showLegendKey val="0"/>
          <c:showVal val="0"/>
          <c:showCatName val="0"/>
          <c:showSerName val="0"/>
          <c:showPercent val="0"/>
          <c:showBubbleSize val="0"/>
        </c:dLbls>
        <c:gapWidth val="79"/>
        <c:overlap val="100"/>
        <c:axId val="1321650240"/>
        <c:axId val="1321641384"/>
      </c:barChart>
      <c:catAx>
        <c:axId val="1321650240"/>
        <c:scaling>
          <c:orientation val="minMax"/>
        </c:scaling>
        <c:delete val="0"/>
        <c:axPos val="b"/>
        <c:numFmt formatCode="General" sourceLinked="1"/>
        <c:majorTickMark val="out"/>
        <c:minorTickMark val="none"/>
        <c:tickLblPos val="nextTo"/>
        <c:spPr>
          <a:noFill/>
          <a:ln w="19050" cap="flat" cmpd="sng" algn="ctr">
            <a:solidFill>
              <a:schemeClr val="bg1">
                <a:lumMod val="65000"/>
              </a:schemeClr>
            </a:solidFill>
            <a:round/>
          </a:ln>
          <a:effectLst/>
        </c:spPr>
        <c:txPr>
          <a:bodyPr rot="-60000000" spcFirstLastPara="1" vertOverflow="ellipsis" vert="horz" wrap="square" anchor="ctr" anchorCtr="1"/>
          <a:lstStyle/>
          <a:p>
            <a:pPr>
              <a:defRPr sz="1800" b="1" i="0" u="none" strike="noStrike" kern="1200" cap="all" spc="120" normalizeH="0" baseline="0">
                <a:solidFill>
                  <a:schemeClr val="tx1"/>
                </a:solidFill>
                <a:latin typeface="Segoe UI" panose="020B0502040204020203" pitchFamily="34" charset="0"/>
                <a:ea typeface="+mn-ea"/>
                <a:cs typeface="Segoe UI" panose="020B0502040204020203" pitchFamily="34" charset="0"/>
              </a:defRPr>
            </a:pPr>
            <a:endParaRPr lang="en-US"/>
          </a:p>
        </c:txPr>
        <c:crossAx val="1321641384"/>
        <c:crosses val="autoZero"/>
        <c:auto val="1"/>
        <c:lblAlgn val="ctr"/>
        <c:lblOffset val="100"/>
        <c:noMultiLvlLbl val="0"/>
      </c:catAx>
      <c:valAx>
        <c:axId val="13216413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w="19050" cap="flat" cmpd="sng" algn="ctr">
            <a:solidFill>
              <a:schemeClr val="bg1">
                <a:lumMod val="6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21650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1E9DD4"/>
            </a:solidFill>
            <a:ln>
              <a:noFill/>
            </a:ln>
            <a:effectLst/>
          </c:spPr>
          <c:invertIfNegative val="0"/>
          <c:dPt>
            <c:idx val="0"/>
            <c:invertIfNegative val="0"/>
            <c:bubble3D val="0"/>
            <c:spPr>
              <a:solidFill>
                <a:srgbClr val="881F7B"/>
              </a:solidFill>
              <a:ln>
                <a:noFill/>
              </a:ln>
              <a:effectLst/>
            </c:spPr>
            <c:extLst>
              <c:ext xmlns:c16="http://schemas.microsoft.com/office/drawing/2014/chart" uri="{C3380CC4-5D6E-409C-BE32-E72D297353CC}">
                <c16:uniqueId val="{00000003-B2A9-4298-A975-AD3240D06F83}"/>
              </c:ext>
            </c:extLst>
          </c:dPt>
          <c:dPt>
            <c:idx val="1"/>
            <c:invertIfNegative val="0"/>
            <c:bubble3D val="0"/>
            <c:spPr>
              <a:solidFill>
                <a:srgbClr val="22A53B"/>
              </a:solidFill>
              <a:ln>
                <a:noFill/>
              </a:ln>
              <a:effectLst/>
            </c:spPr>
            <c:extLst>
              <c:ext xmlns:c16="http://schemas.microsoft.com/office/drawing/2014/chart" uri="{C3380CC4-5D6E-409C-BE32-E72D297353CC}">
                <c16:uniqueId val="{00000004-B2A9-4298-A975-AD3240D06F83}"/>
              </c:ext>
            </c:extLst>
          </c:dPt>
          <c:dLbls>
            <c:dLbl>
              <c:idx val="0"/>
              <c:tx>
                <c:rich>
                  <a:bodyPr/>
                  <a:lstStyle/>
                  <a:p>
                    <a:fld id="{63A2DE21-4B65-4140-B302-DC63C59CC6D4}"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2A9-4298-A975-AD3240D06F83}"/>
                </c:ext>
              </c:extLst>
            </c:dLbl>
            <c:dLbl>
              <c:idx val="1"/>
              <c:tx>
                <c:rich>
                  <a:bodyPr/>
                  <a:lstStyle/>
                  <a:p>
                    <a:fld id="{B056E88F-C8BE-48A5-B29F-3F79E5689E57}"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2A9-4298-A975-AD3240D06F8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Nash</c:v>
                </c:pt>
                <c:pt idx="1">
                  <c:v>Edgecombe</c:v>
                </c:pt>
              </c:strCache>
            </c:strRef>
          </c:cat>
          <c:val>
            <c:numRef>
              <c:f>Sheet1!$B$2:$B$3</c:f>
              <c:numCache>
                <c:formatCode>0%</c:formatCode>
                <c:ptCount val="2"/>
                <c:pt idx="0">
                  <c:v>0.36</c:v>
                </c:pt>
                <c:pt idx="1">
                  <c:v>0.39</c:v>
                </c:pt>
              </c:numCache>
            </c:numRef>
          </c:val>
          <c:extLst>
            <c:ext xmlns:c16="http://schemas.microsoft.com/office/drawing/2014/chart" uri="{C3380CC4-5D6E-409C-BE32-E72D297353CC}">
              <c16:uniqueId val="{00000000-B2A9-4298-A975-AD3240D06F83}"/>
            </c:ext>
          </c:extLst>
        </c:ser>
        <c:dLbls>
          <c:showLegendKey val="0"/>
          <c:showVal val="0"/>
          <c:showCatName val="0"/>
          <c:showSerName val="0"/>
          <c:showPercent val="0"/>
          <c:showBubbleSize val="0"/>
        </c:dLbls>
        <c:gapWidth val="79"/>
        <c:overlap val="100"/>
        <c:axId val="1321650240"/>
        <c:axId val="1321641384"/>
      </c:barChart>
      <c:catAx>
        <c:axId val="1321650240"/>
        <c:scaling>
          <c:orientation val="minMax"/>
        </c:scaling>
        <c:delete val="0"/>
        <c:axPos val="b"/>
        <c:numFmt formatCode="General" sourceLinked="1"/>
        <c:majorTickMark val="out"/>
        <c:minorTickMark val="none"/>
        <c:tickLblPos val="nextTo"/>
        <c:spPr>
          <a:noFill/>
          <a:ln w="19050" cap="flat" cmpd="sng" algn="ctr">
            <a:solidFill>
              <a:schemeClr val="bg1">
                <a:lumMod val="65000"/>
              </a:schemeClr>
            </a:solidFill>
            <a:round/>
          </a:ln>
          <a:effectLst/>
        </c:spPr>
        <c:txPr>
          <a:bodyPr rot="-60000000" spcFirstLastPara="1" vertOverflow="ellipsis" vert="horz" wrap="square" anchor="ctr" anchorCtr="1"/>
          <a:lstStyle/>
          <a:p>
            <a:pPr>
              <a:defRPr sz="1800" b="1" i="0" u="none" strike="noStrike" kern="1200" cap="all" spc="120" normalizeH="0" baseline="0">
                <a:solidFill>
                  <a:schemeClr val="tx1"/>
                </a:solidFill>
                <a:latin typeface="Segoe UI" panose="020B0502040204020203" pitchFamily="34" charset="0"/>
                <a:ea typeface="+mn-ea"/>
                <a:cs typeface="Segoe UI" panose="020B0502040204020203" pitchFamily="34" charset="0"/>
              </a:defRPr>
            </a:pPr>
            <a:endParaRPr lang="en-US"/>
          </a:p>
        </c:txPr>
        <c:crossAx val="1321641384"/>
        <c:crosses val="autoZero"/>
        <c:auto val="1"/>
        <c:lblAlgn val="ctr"/>
        <c:lblOffset val="100"/>
        <c:noMultiLvlLbl val="0"/>
      </c:catAx>
      <c:valAx>
        <c:axId val="13216413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w="19050" cap="flat" cmpd="sng" algn="ctr">
            <a:solidFill>
              <a:schemeClr val="bg1">
                <a:lumMod val="6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21650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1E9DD4"/>
            </a:solidFill>
            <a:ln>
              <a:noFill/>
            </a:ln>
            <a:effectLst/>
          </c:spPr>
          <c:invertIfNegative val="0"/>
          <c:dPt>
            <c:idx val="0"/>
            <c:invertIfNegative val="0"/>
            <c:bubble3D val="0"/>
            <c:spPr>
              <a:solidFill>
                <a:srgbClr val="881F7B"/>
              </a:solidFill>
              <a:ln>
                <a:noFill/>
              </a:ln>
              <a:effectLst/>
            </c:spPr>
            <c:extLst>
              <c:ext xmlns:c16="http://schemas.microsoft.com/office/drawing/2014/chart" uri="{C3380CC4-5D6E-409C-BE32-E72D297353CC}">
                <c16:uniqueId val="{00000003-B2A9-4298-A975-AD3240D06F83}"/>
              </c:ext>
            </c:extLst>
          </c:dPt>
          <c:dPt>
            <c:idx val="1"/>
            <c:invertIfNegative val="0"/>
            <c:bubble3D val="0"/>
            <c:spPr>
              <a:solidFill>
                <a:srgbClr val="22A53B"/>
              </a:solidFill>
              <a:ln>
                <a:noFill/>
              </a:ln>
              <a:effectLst/>
            </c:spPr>
            <c:extLst>
              <c:ext xmlns:c16="http://schemas.microsoft.com/office/drawing/2014/chart" uri="{C3380CC4-5D6E-409C-BE32-E72D297353CC}">
                <c16:uniqueId val="{00000004-B2A9-4298-A975-AD3240D06F83}"/>
              </c:ext>
            </c:extLst>
          </c:dPt>
          <c:dLbls>
            <c:dLbl>
              <c:idx val="0"/>
              <c:tx>
                <c:rich>
                  <a:bodyPr/>
                  <a:lstStyle/>
                  <a:p>
                    <a:fld id="{63A2DE21-4B65-4140-B302-DC63C59CC6D4}"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2A9-4298-A975-AD3240D06F83}"/>
                </c:ext>
              </c:extLst>
            </c:dLbl>
            <c:dLbl>
              <c:idx val="1"/>
              <c:tx>
                <c:rich>
                  <a:bodyPr/>
                  <a:lstStyle/>
                  <a:p>
                    <a:fld id="{B056E88F-C8BE-48A5-B29F-3F79E5689E57}"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2A9-4298-A975-AD3240D06F8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Nash</c:v>
                </c:pt>
                <c:pt idx="1">
                  <c:v>Edgecombe</c:v>
                </c:pt>
              </c:strCache>
            </c:strRef>
          </c:cat>
          <c:val>
            <c:numRef>
              <c:f>Sheet1!$B$2:$B$3</c:f>
              <c:numCache>
                <c:formatCode>0%</c:formatCode>
                <c:ptCount val="2"/>
                <c:pt idx="0">
                  <c:v>0.161</c:v>
                </c:pt>
                <c:pt idx="1">
                  <c:v>0.23200000000000001</c:v>
                </c:pt>
              </c:numCache>
            </c:numRef>
          </c:val>
          <c:extLst>
            <c:ext xmlns:c16="http://schemas.microsoft.com/office/drawing/2014/chart" uri="{C3380CC4-5D6E-409C-BE32-E72D297353CC}">
              <c16:uniqueId val="{00000000-B2A9-4298-A975-AD3240D06F83}"/>
            </c:ext>
          </c:extLst>
        </c:ser>
        <c:dLbls>
          <c:showLegendKey val="0"/>
          <c:showVal val="0"/>
          <c:showCatName val="0"/>
          <c:showSerName val="0"/>
          <c:showPercent val="0"/>
          <c:showBubbleSize val="0"/>
        </c:dLbls>
        <c:gapWidth val="79"/>
        <c:overlap val="100"/>
        <c:axId val="1321650240"/>
        <c:axId val="1321641384"/>
      </c:barChart>
      <c:catAx>
        <c:axId val="1321650240"/>
        <c:scaling>
          <c:orientation val="minMax"/>
        </c:scaling>
        <c:delete val="0"/>
        <c:axPos val="b"/>
        <c:numFmt formatCode="General" sourceLinked="1"/>
        <c:majorTickMark val="out"/>
        <c:minorTickMark val="none"/>
        <c:tickLblPos val="nextTo"/>
        <c:spPr>
          <a:noFill/>
          <a:ln w="19050" cap="flat" cmpd="sng" algn="ctr">
            <a:solidFill>
              <a:schemeClr val="bg1">
                <a:lumMod val="65000"/>
              </a:schemeClr>
            </a:solidFill>
            <a:round/>
          </a:ln>
          <a:effectLst/>
        </c:spPr>
        <c:txPr>
          <a:bodyPr rot="-60000000" spcFirstLastPara="1" vertOverflow="ellipsis" vert="horz" wrap="square" anchor="ctr" anchorCtr="1"/>
          <a:lstStyle/>
          <a:p>
            <a:pPr>
              <a:defRPr sz="1800" b="1" i="0" u="none" strike="noStrike" kern="1200" cap="all" spc="120" normalizeH="0" baseline="0">
                <a:solidFill>
                  <a:schemeClr val="tx1"/>
                </a:solidFill>
                <a:latin typeface="Segoe UI" panose="020B0502040204020203" pitchFamily="34" charset="0"/>
                <a:ea typeface="+mn-ea"/>
                <a:cs typeface="Segoe UI" panose="020B0502040204020203" pitchFamily="34" charset="0"/>
              </a:defRPr>
            </a:pPr>
            <a:endParaRPr lang="en-US"/>
          </a:p>
        </c:txPr>
        <c:crossAx val="1321641384"/>
        <c:crosses val="autoZero"/>
        <c:auto val="1"/>
        <c:lblAlgn val="ctr"/>
        <c:lblOffset val="100"/>
        <c:noMultiLvlLbl val="0"/>
      </c:catAx>
      <c:valAx>
        <c:axId val="13216413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w="19050" cap="flat" cmpd="sng" algn="ctr">
            <a:solidFill>
              <a:schemeClr val="bg1">
                <a:lumMod val="6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21650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1E9DD4"/>
            </a:solidFill>
            <a:ln>
              <a:noFill/>
            </a:ln>
            <a:effectLst/>
          </c:spPr>
          <c:invertIfNegative val="0"/>
          <c:dPt>
            <c:idx val="0"/>
            <c:invertIfNegative val="0"/>
            <c:bubble3D val="0"/>
            <c:spPr>
              <a:solidFill>
                <a:srgbClr val="881F7B"/>
              </a:solidFill>
              <a:ln>
                <a:noFill/>
              </a:ln>
              <a:effectLst/>
            </c:spPr>
            <c:extLst>
              <c:ext xmlns:c16="http://schemas.microsoft.com/office/drawing/2014/chart" uri="{C3380CC4-5D6E-409C-BE32-E72D297353CC}">
                <c16:uniqueId val="{00000003-B2A9-4298-A975-AD3240D06F83}"/>
              </c:ext>
            </c:extLst>
          </c:dPt>
          <c:dPt>
            <c:idx val="1"/>
            <c:invertIfNegative val="0"/>
            <c:bubble3D val="0"/>
            <c:spPr>
              <a:solidFill>
                <a:srgbClr val="22A53B"/>
              </a:solidFill>
              <a:ln>
                <a:noFill/>
              </a:ln>
              <a:effectLst/>
            </c:spPr>
            <c:extLst>
              <c:ext xmlns:c16="http://schemas.microsoft.com/office/drawing/2014/chart" uri="{C3380CC4-5D6E-409C-BE32-E72D297353CC}">
                <c16:uniqueId val="{00000004-B2A9-4298-A975-AD3240D06F83}"/>
              </c:ext>
            </c:extLst>
          </c:dPt>
          <c:dLbls>
            <c:dLbl>
              <c:idx val="0"/>
              <c:tx>
                <c:rich>
                  <a:bodyPr/>
                  <a:lstStyle/>
                  <a:p>
                    <a:fld id="{63A2DE21-4B65-4140-B302-DC63C59CC6D4}" type="VALUE">
                      <a:rPr lang="en-US" smtClean="0"/>
                      <a:pPr/>
                      <a:t>[VALUE]</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2A9-4298-A975-AD3240D06F83}"/>
                </c:ext>
              </c:extLst>
            </c:dLbl>
            <c:dLbl>
              <c:idx val="1"/>
              <c:tx>
                <c:rich>
                  <a:bodyPr/>
                  <a:lstStyle/>
                  <a:p>
                    <a:fld id="{B8F6EE0A-B0EF-4904-A4A8-BE4A8043CB89}"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2A9-4298-A975-AD3240D06F8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Segoe UI" panose="020B0502040204020203" pitchFamily="34" charset="0"/>
                    <a:ea typeface="+mn-ea"/>
                    <a:cs typeface="Segoe UI" panose="020B050204020402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Nash</c:v>
                </c:pt>
                <c:pt idx="1">
                  <c:v>Edgecombe</c:v>
                </c:pt>
              </c:strCache>
            </c:strRef>
          </c:cat>
          <c:val>
            <c:numRef>
              <c:f>Sheet1!$B$2:$B$3</c:f>
              <c:numCache>
                <c:formatCode>General</c:formatCode>
                <c:ptCount val="2"/>
                <c:pt idx="0">
                  <c:v>16</c:v>
                </c:pt>
                <c:pt idx="1">
                  <c:v>30</c:v>
                </c:pt>
              </c:numCache>
            </c:numRef>
          </c:val>
          <c:extLst>
            <c:ext xmlns:c16="http://schemas.microsoft.com/office/drawing/2014/chart" uri="{C3380CC4-5D6E-409C-BE32-E72D297353CC}">
              <c16:uniqueId val="{00000000-B2A9-4298-A975-AD3240D06F83}"/>
            </c:ext>
          </c:extLst>
        </c:ser>
        <c:dLbls>
          <c:showLegendKey val="0"/>
          <c:showVal val="0"/>
          <c:showCatName val="0"/>
          <c:showSerName val="0"/>
          <c:showPercent val="0"/>
          <c:showBubbleSize val="0"/>
        </c:dLbls>
        <c:gapWidth val="79"/>
        <c:overlap val="100"/>
        <c:axId val="1321650240"/>
        <c:axId val="1321641384"/>
      </c:barChart>
      <c:catAx>
        <c:axId val="1321650240"/>
        <c:scaling>
          <c:orientation val="minMax"/>
        </c:scaling>
        <c:delete val="0"/>
        <c:axPos val="b"/>
        <c:numFmt formatCode="General" sourceLinked="1"/>
        <c:majorTickMark val="out"/>
        <c:minorTickMark val="none"/>
        <c:tickLblPos val="nextTo"/>
        <c:spPr>
          <a:noFill/>
          <a:ln w="19050" cap="flat" cmpd="sng" algn="ctr">
            <a:solidFill>
              <a:schemeClr val="bg1">
                <a:lumMod val="65000"/>
              </a:schemeClr>
            </a:solidFill>
            <a:round/>
          </a:ln>
          <a:effectLst/>
        </c:spPr>
        <c:txPr>
          <a:bodyPr rot="-60000000" spcFirstLastPara="1" vertOverflow="ellipsis" vert="horz" wrap="square" anchor="ctr" anchorCtr="1"/>
          <a:lstStyle/>
          <a:p>
            <a:pPr>
              <a:defRPr sz="1800" b="1" i="0" u="none" strike="noStrike" kern="1200" cap="all" spc="120" normalizeH="0" baseline="0">
                <a:solidFill>
                  <a:schemeClr val="tx1"/>
                </a:solidFill>
                <a:latin typeface="Segoe UI" panose="020B0502040204020203" pitchFamily="34" charset="0"/>
                <a:ea typeface="+mn-ea"/>
                <a:cs typeface="Segoe UI" panose="020B0502040204020203" pitchFamily="34" charset="0"/>
              </a:defRPr>
            </a:pPr>
            <a:endParaRPr lang="en-US"/>
          </a:p>
        </c:txPr>
        <c:crossAx val="1321641384"/>
        <c:crosses val="autoZero"/>
        <c:auto val="1"/>
        <c:lblAlgn val="ctr"/>
        <c:lblOffset val="100"/>
        <c:noMultiLvlLbl val="0"/>
      </c:catAx>
      <c:valAx>
        <c:axId val="1321641384"/>
        <c:scaling>
          <c:orientation val="minMax"/>
          <c:max val="35"/>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19050" cap="flat" cmpd="sng" algn="ctr">
            <a:solidFill>
              <a:schemeClr val="bg1">
                <a:lumMod val="6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21650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1E9DD4"/>
            </a:solidFill>
            <a:ln>
              <a:noFill/>
            </a:ln>
            <a:effectLst/>
          </c:spPr>
          <c:invertIfNegative val="0"/>
          <c:dPt>
            <c:idx val="0"/>
            <c:invertIfNegative val="0"/>
            <c:bubble3D val="0"/>
            <c:spPr>
              <a:solidFill>
                <a:srgbClr val="881F7B"/>
              </a:solidFill>
              <a:ln>
                <a:noFill/>
              </a:ln>
              <a:effectLst/>
            </c:spPr>
            <c:extLst>
              <c:ext xmlns:c16="http://schemas.microsoft.com/office/drawing/2014/chart" uri="{C3380CC4-5D6E-409C-BE32-E72D297353CC}">
                <c16:uniqueId val="{00000003-B2A9-4298-A975-AD3240D06F83}"/>
              </c:ext>
            </c:extLst>
          </c:dPt>
          <c:dPt>
            <c:idx val="1"/>
            <c:invertIfNegative val="0"/>
            <c:bubble3D val="0"/>
            <c:spPr>
              <a:solidFill>
                <a:srgbClr val="22A53B"/>
              </a:solidFill>
              <a:ln>
                <a:noFill/>
              </a:ln>
              <a:effectLst/>
            </c:spPr>
            <c:extLst>
              <c:ext xmlns:c16="http://schemas.microsoft.com/office/drawing/2014/chart" uri="{C3380CC4-5D6E-409C-BE32-E72D297353CC}">
                <c16:uniqueId val="{00000004-B2A9-4298-A975-AD3240D06F83}"/>
              </c:ext>
            </c:extLst>
          </c:dPt>
          <c:dLbls>
            <c:dLbl>
              <c:idx val="0"/>
              <c:tx>
                <c:rich>
                  <a:bodyPr/>
                  <a:lstStyle/>
                  <a:p>
                    <a:fld id="{63A2DE21-4B65-4140-B302-DC63C59CC6D4}"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2A9-4298-A975-AD3240D06F83}"/>
                </c:ext>
              </c:extLst>
            </c:dLbl>
            <c:dLbl>
              <c:idx val="1"/>
              <c:tx>
                <c:rich>
                  <a:bodyPr/>
                  <a:lstStyle/>
                  <a:p>
                    <a:fld id="{B056E88F-C8BE-48A5-B29F-3F79E5689E57}"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2A9-4298-A975-AD3240D06F8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Nash</c:v>
                </c:pt>
                <c:pt idx="1">
                  <c:v>Edgecombe</c:v>
                </c:pt>
              </c:strCache>
            </c:strRef>
          </c:cat>
          <c:val>
            <c:numRef>
              <c:f>Sheet1!$B$2:$B$3</c:f>
              <c:numCache>
                <c:formatCode>0%</c:formatCode>
                <c:ptCount val="2"/>
                <c:pt idx="0">
                  <c:v>0.48</c:v>
                </c:pt>
                <c:pt idx="1">
                  <c:v>0.52</c:v>
                </c:pt>
              </c:numCache>
            </c:numRef>
          </c:val>
          <c:extLst>
            <c:ext xmlns:c16="http://schemas.microsoft.com/office/drawing/2014/chart" uri="{C3380CC4-5D6E-409C-BE32-E72D297353CC}">
              <c16:uniqueId val="{00000000-B2A9-4298-A975-AD3240D06F83}"/>
            </c:ext>
          </c:extLst>
        </c:ser>
        <c:dLbls>
          <c:showLegendKey val="0"/>
          <c:showVal val="0"/>
          <c:showCatName val="0"/>
          <c:showSerName val="0"/>
          <c:showPercent val="0"/>
          <c:showBubbleSize val="0"/>
        </c:dLbls>
        <c:gapWidth val="79"/>
        <c:overlap val="100"/>
        <c:axId val="1321650240"/>
        <c:axId val="1321641384"/>
      </c:barChart>
      <c:catAx>
        <c:axId val="1321650240"/>
        <c:scaling>
          <c:orientation val="minMax"/>
        </c:scaling>
        <c:delete val="0"/>
        <c:axPos val="b"/>
        <c:numFmt formatCode="General" sourceLinked="1"/>
        <c:majorTickMark val="out"/>
        <c:minorTickMark val="none"/>
        <c:tickLblPos val="nextTo"/>
        <c:spPr>
          <a:noFill/>
          <a:ln w="19050" cap="flat" cmpd="sng" algn="ctr">
            <a:solidFill>
              <a:schemeClr val="bg1">
                <a:lumMod val="65000"/>
              </a:schemeClr>
            </a:solidFill>
            <a:round/>
          </a:ln>
          <a:effectLst/>
        </c:spPr>
        <c:txPr>
          <a:bodyPr rot="-60000000" spcFirstLastPara="1" vertOverflow="ellipsis" vert="horz" wrap="square" anchor="ctr" anchorCtr="1"/>
          <a:lstStyle/>
          <a:p>
            <a:pPr>
              <a:defRPr sz="1800" b="1" i="0" u="none" strike="noStrike" kern="1200" cap="all" spc="120" normalizeH="0" baseline="0">
                <a:solidFill>
                  <a:schemeClr val="tx1"/>
                </a:solidFill>
                <a:latin typeface="Segoe UI" panose="020B0502040204020203" pitchFamily="34" charset="0"/>
                <a:ea typeface="+mn-ea"/>
                <a:cs typeface="Segoe UI" panose="020B0502040204020203" pitchFamily="34" charset="0"/>
              </a:defRPr>
            </a:pPr>
            <a:endParaRPr lang="en-US"/>
          </a:p>
        </c:txPr>
        <c:crossAx val="1321641384"/>
        <c:crosses val="autoZero"/>
        <c:auto val="1"/>
        <c:lblAlgn val="ctr"/>
        <c:lblOffset val="100"/>
        <c:noMultiLvlLbl val="0"/>
      </c:catAx>
      <c:valAx>
        <c:axId val="13216413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w="19050" cap="flat" cmpd="sng" algn="ctr">
            <a:solidFill>
              <a:schemeClr val="bg1">
                <a:lumMod val="6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21650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1E9DD4"/>
            </a:solidFill>
            <a:ln>
              <a:noFill/>
            </a:ln>
            <a:effectLst/>
          </c:spPr>
          <c:invertIfNegative val="0"/>
          <c:dPt>
            <c:idx val="0"/>
            <c:invertIfNegative val="0"/>
            <c:bubble3D val="0"/>
            <c:spPr>
              <a:solidFill>
                <a:srgbClr val="881F7B"/>
              </a:solidFill>
              <a:ln>
                <a:noFill/>
              </a:ln>
              <a:effectLst/>
            </c:spPr>
            <c:extLst>
              <c:ext xmlns:c16="http://schemas.microsoft.com/office/drawing/2014/chart" uri="{C3380CC4-5D6E-409C-BE32-E72D297353CC}">
                <c16:uniqueId val="{00000003-B2A9-4298-A975-AD3240D06F83}"/>
              </c:ext>
            </c:extLst>
          </c:dPt>
          <c:dPt>
            <c:idx val="1"/>
            <c:invertIfNegative val="0"/>
            <c:bubble3D val="0"/>
            <c:spPr>
              <a:solidFill>
                <a:srgbClr val="22A53B"/>
              </a:solidFill>
              <a:ln>
                <a:noFill/>
              </a:ln>
              <a:effectLst/>
            </c:spPr>
            <c:extLst>
              <c:ext xmlns:c16="http://schemas.microsoft.com/office/drawing/2014/chart" uri="{C3380CC4-5D6E-409C-BE32-E72D297353CC}">
                <c16:uniqueId val="{00000004-B2A9-4298-A975-AD3240D06F83}"/>
              </c:ext>
            </c:extLst>
          </c:dPt>
          <c:dLbls>
            <c:dLbl>
              <c:idx val="0"/>
              <c:tx>
                <c:rich>
                  <a:bodyPr/>
                  <a:lstStyle/>
                  <a:p>
                    <a:fld id="{63A2DE21-4B65-4140-B302-DC63C59CC6D4}" type="VALUE">
                      <a:rPr lang="en-US" smtClean="0"/>
                      <a:pPr/>
                      <a:t>[VALUE]</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2A9-4298-A975-AD3240D06F83}"/>
                </c:ext>
              </c:extLst>
            </c:dLbl>
            <c:dLbl>
              <c:idx val="1"/>
              <c:tx>
                <c:rich>
                  <a:bodyPr/>
                  <a:lstStyle/>
                  <a:p>
                    <a:fld id="{B8F6EE0A-B0EF-4904-A4A8-BE4A8043CB89}"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2A9-4298-A975-AD3240D06F8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Segoe UI" panose="020B0502040204020203" pitchFamily="34" charset="0"/>
                    <a:ea typeface="+mn-ea"/>
                    <a:cs typeface="Segoe UI" panose="020B050204020402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Nash</c:v>
                </c:pt>
                <c:pt idx="1">
                  <c:v>Edgecombe</c:v>
                </c:pt>
              </c:strCache>
            </c:strRef>
          </c:cat>
          <c:val>
            <c:numRef>
              <c:f>Sheet1!$B$2:$B$3</c:f>
              <c:numCache>
                <c:formatCode>General</c:formatCode>
                <c:ptCount val="2"/>
                <c:pt idx="0">
                  <c:v>25</c:v>
                </c:pt>
                <c:pt idx="1">
                  <c:v>19</c:v>
                </c:pt>
              </c:numCache>
            </c:numRef>
          </c:val>
          <c:extLst>
            <c:ext xmlns:c16="http://schemas.microsoft.com/office/drawing/2014/chart" uri="{C3380CC4-5D6E-409C-BE32-E72D297353CC}">
              <c16:uniqueId val="{00000000-B2A9-4298-A975-AD3240D06F83}"/>
            </c:ext>
          </c:extLst>
        </c:ser>
        <c:dLbls>
          <c:showLegendKey val="0"/>
          <c:showVal val="0"/>
          <c:showCatName val="0"/>
          <c:showSerName val="0"/>
          <c:showPercent val="0"/>
          <c:showBubbleSize val="0"/>
        </c:dLbls>
        <c:gapWidth val="79"/>
        <c:overlap val="100"/>
        <c:axId val="1321650240"/>
        <c:axId val="1321641384"/>
      </c:barChart>
      <c:catAx>
        <c:axId val="1321650240"/>
        <c:scaling>
          <c:orientation val="minMax"/>
        </c:scaling>
        <c:delete val="0"/>
        <c:axPos val="b"/>
        <c:numFmt formatCode="General" sourceLinked="1"/>
        <c:majorTickMark val="out"/>
        <c:minorTickMark val="none"/>
        <c:tickLblPos val="nextTo"/>
        <c:spPr>
          <a:noFill/>
          <a:ln w="19050" cap="flat" cmpd="sng" algn="ctr">
            <a:solidFill>
              <a:schemeClr val="bg1">
                <a:lumMod val="65000"/>
              </a:schemeClr>
            </a:solidFill>
            <a:round/>
          </a:ln>
          <a:effectLst/>
        </c:spPr>
        <c:txPr>
          <a:bodyPr rot="-60000000" spcFirstLastPara="1" vertOverflow="ellipsis" vert="horz" wrap="square" anchor="ctr" anchorCtr="1"/>
          <a:lstStyle/>
          <a:p>
            <a:pPr>
              <a:defRPr sz="1800" b="1" i="0" u="none" strike="noStrike" kern="1200" cap="all" spc="120" normalizeH="0" baseline="0">
                <a:solidFill>
                  <a:schemeClr val="tx1"/>
                </a:solidFill>
                <a:latin typeface="Segoe UI" panose="020B0502040204020203" pitchFamily="34" charset="0"/>
                <a:ea typeface="+mn-ea"/>
                <a:cs typeface="Segoe UI" panose="020B0502040204020203" pitchFamily="34" charset="0"/>
              </a:defRPr>
            </a:pPr>
            <a:endParaRPr lang="en-US"/>
          </a:p>
        </c:txPr>
        <c:crossAx val="1321641384"/>
        <c:crosses val="autoZero"/>
        <c:auto val="1"/>
        <c:lblAlgn val="ctr"/>
        <c:lblOffset val="100"/>
        <c:noMultiLvlLbl val="0"/>
      </c:catAx>
      <c:valAx>
        <c:axId val="1321641384"/>
        <c:scaling>
          <c:orientation val="minMax"/>
          <c:max val="35"/>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19050" cap="flat" cmpd="sng" algn="ctr">
            <a:solidFill>
              <a:schemeClr val="bg1">
                <a:lumMod val="6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21650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3266134313267449E-2"/>
          <c:y val="0.12494758713419334"/>
          <c:w val="0.93346773137346506"/>
          <c:h val="0.44984082886115917"/>
        </c:manualLayout>
      </c:layout>
      <c:pie3DChart>
        <c:varyColors val="1"/>
        <c:ser>
          <c:idx val="0"/>
          <c:order val="0"/>
          <c:tx>
            <c:strRef>
              <c:f>'Q21'!$A$19</c:f>
              <c:strCache>
                <c:ptCount val="1"/>
                <c:pt idx="0">
                  <c:v>Nash &amp; Edgecombe</c:v>
                </c:pt>
              </c:strCache>
            </c:strRef>
          </c:tx>
          <c:explosion val="3"/>
          <c:dPt>
            <c:idx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01-F0EE-4BA2-A224-94B4799D5144}"/>
              </c:ext>
            </c:extLst>
          </c:dPt>
          <c:dPt>
            <c:idx val="1"/>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p3d/>
            </c:spPr>
            <c:extLst>
              <c:ext xmlns:c16="http://schemas.microsoft.com/office/drawing/2014/chart" uri="{C3380CC4-5D6E-409C-BE32-E72D297353CC}">
                <c16:uniqueId val="{00000003-F0EE-4BA2-A224-94B4799D5144}"/>
              </c:ext>
            </c:extLst>
          </c:dPt>
          <c:dPt>
            <c:idx val="2"/>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sp3d/>
            </c:spPr>
            <c:extLst>
              <c:ext xmlns:c16="http://schemas.microsoft.com/office/drawing/2014/chart" uri="{C3380CC4-5D6E-409C-BE32-E72D297353CC}">
                <c16:uniqueId val="{00000005-F0EE-4BA2-A224-94B4799D5144}"/>
              </c:ext>
            </c:extLst>
          </c:dPt>
          <c:dPt>
            <c:idx val="3"/>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sp3d/>
            </c:spPr>
            <c:extLst>
              <c:ext xmlns:c16="http://schemas.microsoft.com/office/drawing/2014/chart" uri="{C3380CC4-5D6E-409C-BE32-E72D297353CC}">
                <c16:uniqueId val="{00000007-F0EE-4BA2-A224-94B4799D5144}"/>
              </c:ext>
            </c:extLst>
          </c:dPt>
          <c:dPt>
            <c:idx val="4"/>
            <c:bubble3D val="0"/>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sp3d/>
            </c:spPr>
            <c:extLst>
              <c:ext xmlns:c16="http://schemas.microsoft.com/office/drawing/2014/chart" uri="{C3380CC4-5D6E-409C-BE32-E72D297353CC}">
                <c16:uniqueId val="{00000009-F0EE-4BA2-A224-94B4799D5144}"/>
              </c:ext>
            </c:extLst>
          </c:dPt>
          <c:dPt>
            <c:idx val="5"/>
            <c:bubble3D val="0"/>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sp3d/>
            </c:spPr>
            <c:extLst>
              <c:ext xmlns:c16="http://schemas.microsoft.com/office/drawing/2014/chart" uri="{C3380CC4-5D6E-409C-BE32-E72D297353CC}">
                <c16:uniqueId val="{0000000B-F0EE-4BA2-A224-94B4799D5144}"/>
              </c:ext>
            </c:extLst>
          </c:dPt>
          <c:dLbls>
            <c:dLbl>
              <c:idx val="0"/>
              <c:tx>
                <c:rich>
                  <a:bodyPr/>
                  <a:lstStyle/>
                  <a:p>
                    <a:fld id="{0202E888-2098-478D-9F93-D9FCEBF3CDFE}" type="PERCENTAGE">
                      <a:rPr lang="en-US" sz="900" baseline="0" smtClean="0"/>
                      <a:pPr/>
                      <a:t>[PERCENTAGE]</a:t>
                    </a:fld>
                    <a:endParaRPr lang="en-US"/>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0EE-4BA2-A224-94B4799D5144}"/>
                </c:ext>
              </c:extLst>
            </c:dLbl>
            <c:dLbl>
              <c:idx val="1"/>
              <c:layout>
                <c:manualLayout>
                  <c:x val="7.5757913372993313E-2"/>
                  <c:y val="-0.14043499277570096"/>
                </c:manualLayout>
              </c:layout>
              <c:tx>
                <c:rich>
                  <a:bodyPr/>
                  <a:lstStyle/>
                  <a:p>
                    <a:fld id="{54C57B5E-0BD2-437E-BCF2-131E7C3B1E9E}" type="PERCENTAGE">
                      <a:rPr lang="en-US" sz="900" baseline="0" smtClean="0"/>
                      <a:pPr/>
                      <a:t>[PERCENTAGE]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0EE-4BA2-A224-94B4799D5144}"/>
                </c:ext>
              </c:extLst>
            </c:dLbl>
            <c:dLbl>
              <c:idx val="2"/>
              <c:layout>
                <c:manualLayout>
                  <c:x val="7.7027412532926803E-2"/>
                  <c:y val="-3.7268778047275233E-3"/>
                </c:manualLayout>
              </c:layout>
              <c:tx>
                <c:rich>
                  <a:bodyPr/>
                  <a:lstStyle/>
                  <a:p>
                    <a:r>
                      <a:rPr lang="en-US" sz="900" dirty="0"/>
                      <a:t>12%</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0EE-4BA2-A224-94B4799D5144}"/>
                </c:ext>
              </c:extLst>
            </c:dLbl>
            <c:dLbl>
              <c:idx val="3"/>
              <c:layout>
                <c:manualLayout>
                  <c:x val="5.70312987413161E-2"/>
                  <c:y val="3.7631678655145578E-2"/>
                </c:manualLayout>
              </c:layout>
              <c:tx>
                <c:rich>
                  <a:bodyPr/>
                  <a:lstStyle/>
                  <a:p>
                    <a:fld id="{FAF31114-5A5A-4A01-B5B5-A184DAE262ED}" type="PERCENTAGE">
                      <a:rPr lang="en-US" sz="900" baseline="0" smtClean="0"/>
                      <a:pPr/>
                      <a:t>[PERCENTAGE]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0EE-4BA2-A224-94B4799D5144}"/>
                </c:ext>
              </c:extLst>
            </c:dLbl>
            <c:dLbl>
              <c:idx val="4"/>
              <c:layout>
                <c:manualLayout>
                  <c:x val="5.055618976317465E-2"/>
                  <c:y val="5.4102714922918752E-2"/>
                </c:manualLayout>
              </c:layout>
              <c:tx>
                <c:rich>
                  <a:bodyPr/>
                  <a:lstStyle/>
                  <a:p>
                    <a:fld id="{410BFE60-512A-43BB-BAD3-6C35F758D090}" type="PERCENTAGE">
                      <a:rPr lang="en-US" sz="900" baseline="0" smtClean="0"/>
                      <a:pPr/>
                      <a:t>[PERCENTAGE]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0EE-4BA2-A224-94B4799D5144}"/>
                </c:ext>
              </c:extLst>
            </c:dLbl>
            <c:dLbl>
              <c:idx val="5"/>
              <c:layout>
                <c:manualLayout>
                  <c:x val="4.1802695866569699E-2"/>
                  <c:y val="8.2849385103923284E-2"/>
                </c:manualLayout>
              </c:layout>
              <c:tx>
                <c:rich>
                  <a:bodyPr/>
                  <a:lstStyle/>
                  <a:p>
                    <a:fld id="{28D787E3-74B7-4EE7-90A8-8560506E9869}" type="PERCENTAGE">
                      <a:rPr lang="en-US" sz="900" baseline="0" smtClean="0"/>
                      <a:pPr/>
                      <a:t>[PERCENTAGE]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F0EE-4BA2-A224-94B4799D514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'Q21'!$B$13:$B$18</c:f>
              <c:strCache>
                <c:ptCount val="6"/>
                <c:pt idx="0">
                  <c:v>0 days</c:v>
                </c:pt>
                <c:pt idx="1">
                  <c:v>1-2 days</c:v>
                </c:pt>
                <c:pt idx="2">
                  <c:v>3-5 days</c:v>
                </c:pt>
                <c:pt idx="3">
                  <c:v>6-10 days</c:v>
                </c:pt>
                <c:pt idx="4">
                  <c:v>11-20 days</c:v>
                </c:pt>
                <c:pt idx="5">
                  <c:v>More than 20 days</c:v>
                </c:pt>
              </c:strCache>
            </c:strRef>
          </c:cat>
          <c:val>
            <c:numRef>
              <c:f>'Q21'!$D$13:$D$18</c:f>
              <c:numCache>
                <c:formatCode>0.00</c:formatCode>
                <c:ptCount val="6"/>
                <c:pt idx="0">
                  <c:v>59.493499999999997</c:v>
                </c:pt>
                <c:pt idx="1">
                  <c:v>9.1534999999999993</c:v>
                </c:pt>
                <c:pt idx="2">
                  <c:v>12.3802</c:v>
                </c:pt>
                <c:pt idx="3">
                  <c:v>7.3089000000000004</c:v>
                </c:pt>
                <c:pt idx="4">
                  <c:v>3.8902000000000001</c:v>
                </c:pt>
                <c:pt idx="5">
                  <c:v>6.6848999999999998</c:v>
                </c:pt>
              </c:numCache>
            </c:numRef>
          </c:val>
          <c:extLst>
            <c:ext xmlns:c16="http://schemas.microsoft.com/office/drawing/2014/chart" uri="{C3380CC4-5D6E-409C-BE32-E72D297353CC}">
              <c16:uniqueId val="{0000000C-F0EE-4BA2-A224-94B4799D5144}"/>
            </c:ext>
          </c:extLst>
        </c:ser>
        <c:dLbls>
          <c:dLblPos val="ctr"/>
          <c:showLegendKey val="0"/>
          <c:showVal val="0"/>
          <c:showCatName val="0"/>
          <c:showSerName val="0"/>
          <c:showPercent val="1"/>
          <c:showBubbleSize val="0"/>
          <c:showLeaderLines val="1"/>
        </c:dLbls>
      </c:pie3DChart>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Entry>
      <c:legendEntry>
        <c:idx val="1"/>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Entry>
      <c:legendEntry>
        <c:idx val="2"/>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Entry>
      <c:legendEntry>
        <c:idx val="3"/>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Entry>
      <c:legendEntry>
        <c:idx val="4"/>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Entry>
      <c:legendEntry>
        <c:idx val="5"/>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Entry>
      <c:layout>
        <c:manualLayout>
          <c:xMode val="edge"/>
          <c:yMode val="edge"/>
          <c:x val="0.13208988952404901"/>
          <c:y val="0.59858795640186557"/>
          <c:w val="0.60880407175578999"/>
          <c:h val="0.383562388293249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1E9DD4"/>
            </a:solidFill>
            <a:ln>
              <a:noFill/>
            </a:ln>
            <a:effectLst/>
          </c:spPr>
          <c:invertIfNegative val="0"/>
          <c:dPt>
            <c:idx val="0"/>
            <c:invertIfNegative val="0"/>
            <c:bubble3D val="0"/>
            <c:spPr>
              <a:solidFill>
                <a:srgbClr val="881F7B"/>
              </a:solidFill>
              <a:ln>
                <a:noFill/>
              </a:ln>
              <a:effectLst/>
            </c:spPr>
            <c:extLst>
              <c:ext xmlns:c16="http://schemas.microsoft.com/office/drawing/2014/chart" uri="{C3380CC4-5D6E-409C-BE32-E72D297353CC}">
                <c16:uniqueId val="{00000003-B2A9-4298-A975-AD3240D06F83}"/>
              </c:ext>
            </c:extLst>
          </c:dPt>
          <c:dPt>
            <c:idx val="1"/>
            <c:invertIfNegative val="0"/>
            <c:bubble3D val="0"/>
            <c:spPr>
              <a:solidFill>
                <a:srgbClr val="22A53B"/>
              </a:solidFill>
              <a:ln>
                <a:noFill/>
              </a:ln>
              <a:effectLst/>
            </c:spPr>
            <c:extLst>
              <c:ext xmlns:c16="http://schemas.microsoft.com/office/drawing/2014/chart" uri="{C3380CC4-5D6E-409C-BE32-E72D297353CC}">
                <c16:uniqueId val="{00000004-B2A9-4298-A975-AD3240D06F83}"/>
              </c:ext>
            </c:extLst>
          </c:dPt>
          <c:cat>
            <c:strRef>
              <c:f>Sheet1!$A$2:$A$3</c:f>
              <c:strCache>
                <c:ptCount val="2"/>
                <c:pt idx="0">
                  <c:v>Nash</c:v>
                </c:pt>
                <c:pt idx="1">
                  <c:v>Edgecombe</c:v>
                </c:pt>
              </c:strCache>
            </c:strRef>
          </c:cat>
          <c:val>
            <c:numRef>
              <c:f>Sheet1!$B$2:$B$3</c:f>
              <c:numCache>
                <c:formatCode>General</c:formatCode>
                <c:ptCount val="2"/>
                <c:pt idx="0">
                  <c:v>3</c:v>
                </c:pt>
                <c:pt idx="1">
                  <c:v>27</c:v>
                </c:pt>
              </c:numCache>
            </c:numRef>
          </c:val>
          <c:extLst>
            <c:ext xmlns:c16="http://schemas.microsoft.com/office/drawing/2014/chart" uri="{C3380CC4-5D6E-409C-BE32-E72D297353CC}">
              <c16:uniqueId val="{00000000-B2A9-4298-A975-AD3240D06F83}"/>
            </c:ext>
          </c:extLst>
        </c:ser>
        <c:dLbls>
          <c:showLegendKey val="0"/>
          <c:showVal val="0"/>
          <c:showCatName val="0"/>
          <c:showSerName val="0"/>
          <c:showPercent val="0"/>
          <c:showBubbleSize val="0"/>
        </c:dLbls>
        <c:gapWidth val="79"/>
        <c:overlap val="100"/>
        <c:axId val="1321650240"/>
        <c:axId val="1321641384"/>
      </c:barChart>
      <c:catAx>
        <c:axId val="1321650240"/>
        <c:scaling>
          <c:orientation val="minMax"/>
        </c:scaling>
        <c:delete val="0"/>
        <c:axPos val="b"/>
        <c:numFmt formatCode="General" sourceLinked="1"/>
        <c:majorTickMark val="out"/>
        <c:minorTickMark val="none"/>
        <c:tickLblPos val="nextTo"/>
        <c:spPr>
          <a:noFill/>
          <a:ln w="19050" cap="flat" cmpd="sng" algn="ctr">
            <a:solidFill>
              <a:schemeClr val="bg1">
                <a:lumMod val="65000"/>
              </a:schemeClr>
            </a:solidFill>
            <a:round/>
          </a:ln>
          <a:effectLst/>
        </c:spPr>
        <c:txPr>
          <a:bodyPr rot="-60000000" spcFirstLastPara="1" vertOverflow="ellipsis" vert="horz" wrap="square" anchor="ctr" anchorCtr="1"/>
          <a:lstStyle/>
          <a:p>
            <a:pPr>
              <a:defRPr sz="1800" b="1" i="0" u="none" strike="noStrike" kern="1200" cap="all" spc="120" normalizeH="0" baseline="0">
                <a:solidFill>
                  <a:schemeClr val="tx1"/>
                </a:solidFill>
                <a:latin typeface="Segoe UI" panose="020B0502040204020203" pitchFamily="34" charset="0"/>
                <a:ea typeface="+mn-ea"/>
                <a:cs typeface="Segoe UI" panose="020B0502040204020203" pitchFamily="34" charset="0"/>
              </a:defRPr>
            </a:pPr>
            <a:endParaRPr lang="en-US"/>
          </a:p>
        </c:txPr>
        <c:crossAx val="1321641384"/>
        <c:crosses val="autoZero"/>
        <c:auto val="1"/>
        <c:lblAlgn val="ctr"/>
        <c:lblOffset val="100"/>
        <c:noMultiLvlLbl val="0"/>
      </c:catAx>
      <c:valAx>
        <c:axId val="1321641384"/>
        <c:scaling>
          <c:orientation val="minMax"/>
          <c:max val="35"/>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19050" cap="flat" cmpd="sng" algn="ctr">
            <a:solidFill>
              <a:schemeClr val="bg1">
                <a:lumMod val="6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21650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1E9DD4"/>
            </a:solidFill>
            <a:ln>
              <a:noFill/>
            </a:ln>
            <a:effectLst/>
          </c:spPr>
          <c:invertIfNegative val="0"/>
          <c:dPt>
            <c:idx val="0"/>
            <c:invertIfNegative val="0"/>
            <c:bubble3D val="0"/>
            <c:spPr>
              <a:solidFill>
                <a:srgbClr val="881F7B"/>
              </a:solidFill>
              <a:ln>
                <a:noFill/>
              </a:ln>
              <a:effectLst/>
            </c:spPr>
            <c:extLst>
              <c:ext xmlns:c16="http://schemas.microsoft.com/office/drawing/2014/chart" uri="{C3380CC4-5D6E-409C-BE32-E72D297353CC}">
                <c16:uniqueId val="{00000003-B2A9-4298-A975-AD3240D06F83}"/>
              </c:ext>
            </c:extLst>
          </c:dPt>
          <c:dPt>
            <c:idx val="1"/>
            <c:invertIfNegative val="0"/>
            <c:bubble3D val="0"/>
            <c:spPr>
              <a:solidFill>
                <a:srgbClr val="22A53B"/>
              </a:solidFill>
              <a:ln>
                <a:noFill/>
              </a:ln>
              <a:effectLst/>
            </c:spPr>
            <c:extLst>
              <c:ext xmlns:c16="http://schemas.microsoft.com/office/drawing/2014/chart" uri="{C3380CC4-5D6E-409C-BE32-E72D297353CC}">
                <c16:uniqueId val="{00000004-B2A9-4298-A975-AD3240D06F83}"/>
              </c:ext>
            </c:extLst>
          </c:dPt>
          <c:dLbls>
            <c:dLbl>
              <c:idx val="0"/>
              <c:tx>
                <c:rich>
                  <a:bodyPr/>
                  <a:lstStyle/>
                  <a:p>
                    <a:fld id="{63A2DE21-4B65-4140-B302-DC63C59CC6D4}"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2A9-4298-A975-AD3240D06F83}"/>
                </c:ext>
              </c:extLst>
            </c:dLbl>
            <c:dLbl>
              <c:idx val="1"/>
              <c:tx>
                <c:rich>
                  <a:bodyPr/>
                  <a:lstStyle/>
                  <a:p>
                    <a:fld id="{B056E88F-C8BE-48A5-B29F-3F79E5689E57}"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2A9-4298-A975-AD3240D06F8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Nash</c:v>
                </c:pt>
                <c:pt idx="1">
                  <c:v>Edgecombe</c:v>
                </c:pt>
              </c:strCache>
            </c:strRef>
          </c:cat>
          <c:val>
            <c:numRef>
              <c:f>Sheet1!$B$2:$B$3</c:f>
              <c:numCache>
                <c:formatCode>0%</c:formatCode>
                <c:ptCount val="2"/>
                <c:pt idx="0">
                  <c:v>0.12</c:v>
                </c:pt>
                <c:pt idx="1">
                  <c:v>0.14000000000000001</c:v>
                </c:pt>
              </c:numCache>
            </c:numRef>
          </c:val>
          <c:extLst>
            <c:ext xmlns:c16="http://schemas.microsoft.com/office/drawing/2014/chart" uri="{C3380CC4-5D6E-409C-BE32-E72D297353CC}">
              <c16:uniqueId val="{00000000-B2A9-4298-A975-AD3240D06F83}"/>
            </c:ext>
          </c:extLst>
        </c:ser>
        <c:dLbls>
          <c:showLegendKey val="0"/>
          <c:showVal val="0"/>
          <c:showCatName val="0"/>
          <c:showSerName val="0"/>
          <c:showPercent val="0"/>
          <c:showBubbleSize val="0"/>
        </c:dLbls>
        <c:gapWidth val="79"/>
        <c:overlap val="100"/>
        <c:axId val="1321650240"/>
        <c:axId val="1321641384"/>
      </c:barChart>
      <c:catAx>
        <c:axId val="1321650240"/>
        <c:scaling>
          <c:orientation val="minMax"/>
        </c:scaling>
        <c:delete val="0"/>
        <c:axPos val="b"/>
        <c:numFmt formatCode="General" sourceLinked="1"/>
        <c:majorTickMark val="out"/>
        <c:minorTickMark val="none"/>
        <c:tickLblPos val="nextTo"/>
        <c:spPr>
          <a:noFill/>
          <a:ln w="19050" cap="flat" cmpd="sng" algn="ctr">
            <a:solidFill>
              <a:schemeClr val="bg1">
                <a:lumMod val="65000"/>
              </a:schemeClr>
            </a:solidFill>
            <a:round/>
          </a:ln>
          <a:effectLst/>
        </c:spPr>
        <c:txPr>
          <a:bodyPr rot="-60000000" spcFirstLastPara="1" vertOverflow="ellipsis" vert="horz" wrap="square" anchor="ctr" anchorCtr="1"/>
          <a:lstStyle/>
          <a:p>
            <a:pPr>
              <a:defRPr sz="1800" b="1" i="0" u="none" strike="noStrike" kern="1200" cap="all" spc="120" normalizeH="0" baseline="0">
                <a:solidFill>
                  <a:schemeClr val="tx1"/>
                </a:solidFill>
                <a:latin typeface="Segoe UI" panose="020B0502040204020203" pitchFamily="34" charset="0"/>
                <a:ea typeface="+mn-ea"/>
                <a:cs typeface="Segoe UI" panose="020B0502040204020203" pitchFamily="34" charset="0"/>
              </a:defRPr>
            </a:pPr>
            <a:endParaRPr lang="en-US"/>
          </a:p>
        </c:txPr>
        <c:crossAx val="1321641384"/>
        <c:crosses val="autoZero"/>
        <c:auto val="1"/>
        <c:lblAlgn val="ctr"/>
        <c:lblOffset val="100"/>
        <c:noMultiLvlLbl val="0"/>
      </c:catAx>
      <c:valAx>
        <c:axId val="13216413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w="19050" cap="flat" cmpd="sng" algn="ctr">
            <a:solidFill>
              <a:schemeClr val="bg1">
                <a:lumMod val="6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21650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1E9DD4"/>
            </a:solidFill>
            <a:ln>
              <a:noFill/>
            </a:ln>
            <a:effectLst/>
          </c:spPr>
          <c:invertIfNegative val="0"/>
          <c:dPt>
            <c:idx val="0"/>
            <c:invertIfNegative val="0"/>
            <c:bubble3D val="0"/>
            <c:spPr>
              <a:solidFill>
                <a:srgbClr val="881F7B"/>
              </a:solidFill>
              <a:ln>
                <a:noFill/>
              </a:ln>
              <a:effectLst/>
            </c:spPr>
            <c:extLst>
              <c:ext xmlns:c16="http://schemas.microsoft.com/office/drawing/2014/chart" uri="{C3380CC4-5D6E-409C-BE32-E72D297353CC}">
                <c16:uniqueId val="{00000003-B2A9-4298-A975-AD3240D06F83}"/>
              </c:ext>
            </c:extLst>
          </c:dPt>
          <c:dPt>
            <c:idx val="1"/>
            <c:invertIfNegative val="0"/>
            <c:bubble3D val="0"/>
            <c:spPr>
              <a:solidFill>
                <a:srgbClr val="22A53B"/>
              </a:solidFill>
              <a:ln>
                <a:noFill/>
              </a:ln>
              <a:effectLst/>
            </c:spPr>
            <c:extLst>
              <c:ext xmlns:c16="http://schemas.microsoft.com/office/drawing/2014/chart" uri="{C3380CC4-5D6E-409C-BE32-E72D297353CC}">
                <c16:uniqueId val="{00000004-B2A9-4298-A975-AD3240D06F83}"/>
              </c:ext>
            </c:extLst>
          </c:dPt>
          <c:dLbls>
            <c:dLbl>
              <c:idx val="0"/>
              <c:tx>
                <c:rich>
                  <a:bodyPr/>
                  <a:lstStyle/>
                  <a:p>
                    <a:fld id="{63A2DE21-4B65-4140-B302-DC63C59CC6D4}"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2A9-4298-A975-AD3240D06F83}"/>
                </c:ext>
              </c:extLst>
            </c:dLbl>
            <c:dLbl>
              <c:idx val="1"/>
              <c:tx>
                <c:rich>
                  <a:bodyPr/>
                  <a:lstStyle/>
                  <a:p>
                    <a:fld id="{B056E88F-C8BE-48A5-B29F-3F79E5689E57}"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2A9-4298-A975-AD3240D06F8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Nash</c:v>
                </c:pt>
                <c:pt idx="1">
                  <c:v>Edgecombe</c:v>
                </c:pt>
              </c:strCache>
            </c:strRef>
          </c:cat>
          <c:val>
            <c:numRef>
              <c:f>Sheet1!$B$2:$B$3</c:f>
              <c:numCache>
                <c:formatCode>0%</c:formatCode>
                <c:ptCount val="2"/>
                <c:pt idx="0">
                  <c:v>0.19</c:v>
                </c:pt>
                <c:pt idx="1">
                  <c:v>0.26</c:v>
                </c:pt>
              </c:numCache>
            </c:numRef>
          </c:val>
          <c:extLst>
            <c:ext xmlns:c16="http://schemas.microsoft.com/office/drawing/2014/chart" uri="{C3380CC4-5D6E-409C-BE32-E72D297353CC}">
              <c16:uniqueId val="{00000000-B2A9-4298-A975-AD3240D06F83}"/>
            </c:ext>
          </c:extLst>
        </c:ser>
        <c:dLbls>
          <c:showLegendKey val="0"/>
          <c:showVal val="0"/>
          <c:showCatName val="0"/>
          <c:showSerName val="0"/>
          <c:showPercent val="0"/>
          <c:showBubbleSize val="0"/>
        </c:dLbls>
        <c:gapWidth val="79"/>
        <c:overlap val="100"/>
        <c:axId val="1321650240"/>
        <c:axId val="1321641384"/>
      </c:barChart>
      <c:catAx>
        <c:axId val="1321650240"/>
        <c:scaling>
          <c:orientation val="minMax"/>
        </c:scaling>
        <c:delete val="0"/>
        <c:axPos val="b"/>
        <c:numFmt formatCode="General" sourceLinked="1"/>
        <c:majorTickMark val="out"/>
        <c:minorTickMark val="none"/>
        <c:tickLblPos val="nextTo"/>
        <c:spPr>
          <a:noFill/>
          <a:ln w="19050" cap="flat" cmpd="sng" algn="ctr">
            <a:solidFill>
              <a:schemeClr val="bg1">
                <a:lumMod val="65000"/>
              </a:schemeClr>
            </a:solidFill>
            <a:round/>
          </a:ln>
          <a:effectLst/>
        </c:spPr>
        <c:txPr>
          <a:bodyPr rot="-60000000" spcFirstLastPara="1" vertOverflow="ellipsis" vert="horz" wrap="square" anchor="ctr" anchorCtr="1"/>
          <a:lstStyle/>
          <a:p>
            <a:pPr>
              <a:defRPr sz="1800" b="1" i="0" u="none" strike="noStrike" kern="1200" cap="all" spc="120" normalizeH="0" baseline="0">
                <a:solidFill>
                  <a:schemeClr val="tx1"/>
                </a:solidFill>
                <a:latin typeface="Segoe UI" panose="020B0502040204020203" pitchFamily="34" charset="0"/>
                <a:ea typeface="+mn-ea"/>
                <a:cs typeface="Segoe UI" panose="020B0502040204020203" pitchFamily="34" charset="0"/>
              </a:defRPr>
            </a:pPr>
            <a:endParaRPr lang="en-US"/>
          </a:p>
        </c:txPr>
        <c:crossAx val="1321641384"/>
        <c:crosses val="autoZero"/>
        <c:auto val="1"/>
        <c:lblAlgn val="ctr"/>
        <c:lblOffset val="100"/>
        <c:noMultiLvlLbl val="0"/>
      </c:catAx>
      <c:valAx>
        <c:axId val="13216413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w="19050" cap="flat" cmpd="sng" algn="ctr">
            <a:solidFill>
              <a:schemeClr val="bg1">
                <a:lumMod val="6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21650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1E9DD4"/>
            </a:solidFill>
            <a:ln>
              <a:noFill/>
            </a:ln>
            <a:effectLst/>
          </c:spPr>
          <c:invertIfNegative val="0"/>
          <c:dPt>
            <c:idx val="0"/>
            <c:invertIfNegative val="0"/>
            <c:bubble3D val="0"/>
            <c:spPr>
              <a:solidFill>
                <a:srgbClr val="881F7B"/>
              </a:solidFill>
              <a:ln>
                <a:noFill/>
              </a:ln>
              <a:effectLst/>
            </c:spPr>
            <c:extLst>
              <c:ext xmlns:c16="http://schemas.microsoft.com/office/drawing/2014/chart" uri="{C3380CC4-5D6E-409C-BE32-E72D297353CC}">
                <c16:uniqueId val="{00000003-B2A9-4298-A975-AD3240D06F83}"/>
              </c:ext>
            </c:extLst>
          </c:dPt>
          <c:dPt>
            <c:idx val="1"/>
            <c:invertIfNegative val="0"/>
            <c:bubble3D val="0"/>
            <c:spPr>
              <a:solidFill>
                <a:srgbClr val="22A53B"/>
              </a:solidFill>
              <a:ln>
                <a:noFill/>
              </a:ln>
              <a:effectLst/>
            </c:spPr>
            <c:extLst>
              <c:ext xmlns:c16="http://schemas.microsoft.com/office/drawing/2014/chart" uri="{C3380CC4-5D6E-409C-BE32-E72D297353CC}">
                <c16:uniqueId val="{00000004-B2A9-4298-A975-AD3240D06F83}"/>
              </c:ext>
            </c:extLst>
          </c:dPt>
          <c:cat>
            <c:strRef>
              <c:f>Sheet1!$A$2:$A$3</c:f>
              <c:strCache>
                <c:ptCount val="2"/>
                <c:pt idx="0">
                  <c:v>Nash</c:v>
                </c:pt>
                <c:pt idx="1">
                  <c:v>Edgecombe</c:v>
                </c:pt>
              </c:strCache>
            </c:strRef>
          </c:cat>
          <c:val>
            <c:numRef>
              <c:f>Sheet1!$B$2:$B$3</c:f>
              <c:numCache>
                <c:formatCode>0%</c:formatCode>
                <c:ptCount val="2"/>
                <c:pt idx="0">
                  <c:v>0.06</c:v>
                </c:pt>
                <c:pt idx="1">
                  <c:v>7.0000000000000007E-2</c:v>
                </c:pt>
              </c:numCache>
            </c:numRef>
          </c:val>
          <c:extLst>
            <c:ext xmlns:c16="http://schemas.microsoft.com/office/drawing/2014/chart" uri="{C3380CC4-5D6E-409C-BE32-E72D297353CC}">
              <c16:uniqueId val="{00000000-B2A9-4298-A975-AD3240D06F83}"/>
            </c:ext>
          </c:extLst>
        </c:ser>
        <c:dLbls>
          <c:showLegendKey val="0"/>
          <c:showVal val="0"/>
          <c:showCatName val="0"/>
          <c:showSerName val="0"/>
          <c:showPercent val="0"/>
          <c:showBubbleSize val="0"/>
        </c:dLbls>
        <c:gapWidth val="79"/>
        <c:overlap val="100"/>
        <c:axId val="1321650240"/>
        <c:axId val="1321641384"/>
      </c:barChart>
      <c:catAx>
        <c:axId val="1321650240"/>
        <c:scaling>
          <c:orientation val="minMax"/>
        </c:scaling>
        <c:delete val="0"/>
        <c:axPos val="b"/>
        <c:numFmt formatCode="General" sourceLinked="1"/>
        <c:majorTickMark val="out"/>
        <c:minorTickMark val="none"/>
        <c:tickLblPos val="nextTo"/>
        <c:spPr>
          <a:noFill/>
          <a:ln w="19050" cap="flat" cmpd="sng" algn="ctr">
            <a:solidFill>
              <a:schemeClr val="bg1">
                <a:lumMod val="65000"/>
              </a:schemeClr>
            </a:solidFill>
            <a:round/>
          </a:ln>
          <a:effectLst/>
        </c:spPr>
        <c:txPr>
          <a:bodyPr rot="-60000000" spcFirstLastPara="1" vertOverflow="ellipsis" vert="horz" wrap="square" anchor="ctr" anchorCtr="1"/>
          <a:lstStyle/>
          <a:p>
            <a:pPr>
              <a:defRPr sz="1800" b="1" i="0" u="none" strike="noStrike" kern="1200" cap="all" spc="120" normalizeH="0" baseline="0">
                <a:solidFill>
                  <a:schemeClr val="tx1"/>
                </a:solidFill>
                <a:latin typeface="Segoe UI" panose="020B0502040204020203" pitchFamily="34" charset="0"/>
                <a:ea typeface="+mn-ea"/>
                <a:cs typeface="Segoe UI" panose="020B0502040204020203" pitchFamily="34" charset="0"/>
              </a:defRPr>
            </a:pPr>
            <a:endParaRPr lang="en-US"/>
          </a:p>
        </c:txPr>
        <c:crossAx val="1321641384"/>
        <c:crosses val="autoZero"/>
        <c:auto val="1"/>
        <c:lblAlgn val="ctr"/>
        <c:lblOffset val="100"/>
        <c:noMultiLvlLbl val="0"/>
      </c:catAx>
      <c:valAx>
        <c:axId val="13216413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w="19050" cap="flat" cmpd="sng" algn="ctr">
            <a:solidFill>
              <a:schemeClr val="bg1">
                <a:lumMod val="6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21650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1E9DD4"/>
            </a:solidFill>
            <a:ln>
              <a:noFill/>
            </a:ln>
            <a:effectLst/>
          </c:spPr>
          <c:invertIfNegative val="0"/>
          <c:dPt>
            <c:idx val="0"/>
            <c:invertIfNegative val="0"/>
            <c:bubble3D val="0"/>
            <c:spPr>
              <a:solidFill>
                <a:srgbClr val="881F7B"/>
              </a:solidFill>
              <a:ln>
                <a:noFill/>
              </a:ln>
              <a:effectLst/>
            </c:spPr>
            <c:extLst>
              <c:ext xmlns:c16="http://schemas.microsoft.com/office/drawing/2014/chart" uri="{C3380CC4-5D6E-409C-BE32-E72D297353CC}">
                <c16:uniqueId val="{00000003-B2A9-4298-A975-AD3240D06F83}"/>
              </c:ext>
            </c:extLst>
          </c:dPt>
          <c:dPt>
            <c:idx val="1"/>
            <c:invertIfNegative val="0"/>
            <c:bubble3D val="0"/>
            <c:spPr>
              <a:solidFill>
                <a:srgbClr val="22A53B"/>
              </a:solidFill>
              <a:ln>
                <a:noFill/>
              </a:ln>
              <a:effectLst/>
            </c:spPr>
            <c:extLst>
              <c:ext xmlns:c16="http://schemas.microsoft.com/office/drawing/2014/chart" uri="{C3380CC4-5D6E-409C-BE32-E72D297353CC}">
                <c16:uniqueId val="{00000004-B2A9-4298-A975-AD3240D06F83}"/>
              </c:ext>
            </c:extLst>
          </c:dPt>
          <c:dLbls>
            <c:dLbl>
              <c:idx val="0"/>
              <c:tx>
                <c:rich>
                  <a:bodyPr/>
                  <a:lstStyle/>
                  <a:p>
                    <a:fld id="{63A2DE21-4B65-4140-B302-DC63C59CC6D4}" type="VALUE">
                      <a:rPr lang="en-US" smtClean="0"/>
                      <a:pPr/>
                      <a:t>[VALUE]</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2A9-4298-A975-AD3240D06F83}"/>
                </c:ext>
              </c:extLst>
            </c:dLbl>
            <c:dLbl>
              <c:idx val="1"/>
              <c:tx>
                <c:rich>
                  <a:bodyPr/>
                  <a:lstStyle/>
                  <a:p>
                    <a:fld id="{B8F6EE0A-B0EF-4904-A4A8-BE4A8043CB89}"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2A9-4298-A975-AD3240D06F8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Segoe UI" panose="020B0502040204020203" pitchFamily="34" charset="0"/>
                    <a:ea typeface="+mn-ea"/>
                    <a:cs typeface="Segoe UI" panose="020B050204020402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Nash</c:v>
                </c:pt>
                <c:pt idx="1">
                  <c:v>Edgecombe</c:v>
                </c:pt>
              </c:strCache>
            </c:strRef>
          </c:cat>
          <c:val>
            <c:numRef>
              <c:f>Sheet1!$B$2:$B$3</c:f>
              <c:numCache>
                <c:formatCode>General</c:formatCode>
                <c:ptCount val="2"/>
                <c:pt idx="0">
                  <c:v>10</c:v>
                </c:pt>
                <c:pt idx="1">
                  <c:v>8</c:v>
                </c:pt>
              </c:numCache>
            </c:numRef>
          </c:val>
          <c:extLst>
            <c:ext xmlns:c16="http://schemas.microsoft.com/office/drawing/2014/chart" uri="{C3380CC4-5D6E-409C-BE32-E72D297353CC}">
              <c16:uniqueId val="{00000000-B2A9-4298-A975-AD3240D06F83}"/>
            </c:ext>
          </c:extLst>
        </c:ser>
        <c:dLbls>
          <c:showLegendKey val="0"/>
          <c:showVal val="0"/>
          <c:showCatName val="0"/>
          <c:showSerName val="0"/>
          <c:showPercent val="0"/>
          <c:showBubbleSize val="0"/>
        </c:dLbls>
        <c:gapWidth val="79"/>
        <c:overlap val="100"/>
        <c:axId val="1321650240"/>
        <c:axId val="1321641384"/>
      </c:barChart>
      <c:catAx>
        <c:axId val="1321650240"/>
        <c:scaling>
          <c:orientation val="minMax"/>
        </c:scaling>
        <c:delete val="0"/>
        <c:axPos val="b"/>
        <c:numFmt formatCode="General" sourceLinked="1"/>
        <c:majorTickMark val="out"/>
        <c:minorTickMark val="none"/>
        <c:tickLblPos val="nextTo"/>
        <c:spPr>
          <a:noFill/>
          <a:ln w="19050" cap="flat" cmpd="sng" algn="ctr">
            <a:solidFill>
              <a:schemeClr val="bg1">
                <a:lumMod val="65000"/>
              </a:schemeClr>
            </a:solidFill>
            <a:round/>
          </a:ln>
          <a:effectLst/>
        </c:spPr>
        <c:txPr>
          <a:bodyPr rot="-60000000" spcFirstLastPara="1" vertOverflow="ellipsis" vert="horz" wrap="square" anchor="ctr" anchorCtr="1"/>
          <a:lstStyle/>
          <a:p>
            <a:pPr>
              <a:defRPr sz="1800" b="1" i="0" u="none" strike="noStrike" kern="1200" cap="all" spc="120" normalizeH="0" baseline="0">
                <a:solidFill>
                  <a:schemeClr val="tx1"/>
                </a:solidFill>
                <a:latin typeface="Segoe UI" panose="020B0502040204020203" pitchFamily="34" charset="0"/>
                <a:ea typeface="+mn-ea"/>
                <a:cs typeface="Segoe UI" panose="020B0502040204020203" pitchFamily="34" charset="0"/>
              </a:defRPr>
            </a:pPr>
            <a:endParaRPr lang="en-US"/>
          </a:p>
        </c:txPr>
        <c:crossAx val="1321641384"/>
        <c:crosses val="autoZero"/>
        <c:auto val="1"/>
        <c:lblAlgn val="ctr"/>
        <c:lblOffset val="100"/>
        <c:noMultiLvlLbl val="0"/>
      </c:catAx>
      <c:valAx>
        <c:axId val="1321641384"/>
        <c:scaling>
          <c:orientation val="minMax"/>
          <c:max val="35"/>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19050" cap="flat" cmpd="sng" algn="ctr">
            <a:solidFill>
              <a:schemeClr val="bg1">
                <a:lumMod val="6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21650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1E9DD4"/>
            </a:solidFill>
            <a:ln>
              <a:noFill/>
            </a:ln>
            <a:effectLst/>
          </c:spPr>
          <c:invertIfNegative val="0"/>
          <c:dPt>
            <c:idx val="0"/>
            <c:invertIfNegative val="0"/>
            <c:bubble3D val="0"/>
            <c:spPr>
              <a:solidFill>
                <a:srgbClr val="881F7B"/>
              </a:solidFill>
              <a:ln>
                <a:noFill/>
              </a:ln>
              <a:effectLst/>
            </c:spPr>
            <c:extLst>
              <c:ext xmlns:c16="http://schemas.microsoft.com/office/drawing/2014/chart" uri="{C3380CC4-5D6E-409C-BE32-E72D297353CC}">
                <c16:uniqueId val="{00000003-B2A9-4298-A975-AD3240D06F83}"/>
              </c:ext>
            </c:extLst>
          </c:dPt>
          <c:dPt>
            <c:idx val="1"/>
            <c:invertIfNegative val="0"/>
            <c:bubble3D val="0"/>
            <c:spPr>
              <a:solidFill>
                <a:srgbClr val="22A53B"/>
              </a:solidFill>
              <a:ln>
                <a:noFill/>
              </a:ln>
              <a:effectLst/>
            </c:spPr>
            <c:extLst>
              <c:ext xmlns:c16="http://schemas.microsoft.com/office/drawing/2014/chart" uri="{C3380CC4-5D6E-409C-BE32-E72D297353CC}">
                <c16:uniqueId val="{00000004-B2A9-4298-A975-AD3240D06F83}"/>
              </c:ext>
            </c:extLst>
          </c:dPt>
          <c:dLbls>
            <c:dLbl>
              <c:idx val="0"/>
              <c:tx>
                <c:rich>
                  <a:bodyPr/>
                  <a:lstStyle/>
                  <a:p>
                    <a:fld id="{63A2DE21-4B65-4140-B302-DC63C59CC6D4}"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2A9-4298-A975-AD3240D06F83}"/>
                </c:ext>
              </c:extLst>
            </c:dLbl>
            <c:dLbl>
              <c:idx val="1"/>
              <c:tx>
                <c:rich>
                  <a:bodyPr/>
                  <a:lstStyle/>
                  <a:p>
                    <a:fld id="{B056E88F-C8BE-48A5-B29F-3F79E5689E57}"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2A9-4298-A975-AD3240D06F8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Nash</c:v>
                </c:pt>
                <c:pt idx="1">
                  <c:v>Edgecombe</c:v>
                </c:pt>
              </c:strCache>
            </c:strRef>
          </c:cat>
          <c:val>
            <c:numRef>
              <c:f>Sheet1!$B$2:$B$3</c:f>
              <c:numCache>
                <c:formatCode>0%</c:formatCode>
                <c:ptCount val="2"/>
                <c:pt idx="0">
                  <c:v>0.81</c:v>
                </c:pt>
                <c:pt idx="1">
                  <c:v>0.79</c:v>
                </c:pt>
              </c:numCache>
            </c:numRef>
          </c:val>
          <c:extLst>
            <c:ext xmlns:c16="http://schemas.microsoft.com/office/drawing/2014/chart" uri="{C3380CC4-5D6E-409C-BE32-E72D297353CC}">
              <c16:uniqueId val="{00000000-B2A9-4298-A975-AD3240D06F83}"/>
            </c:ext>
          </c:extLst>
        </c:ser>
        <c:dLbls>
          <c:showLegendKey val="0"/>
          <c:showVal val="0"/>
          <c:showCatName val="0"/>
          <c:showSerName val="0"/>
          <c:showPercent val="0"/>
          <c:showBubbleSize val="0"/>
        </c:dLbls>
        <c:gapWidth val="79"/>
        <c:overlap val="100"/>
        <c:axId val="1321650240"/>
        <c:axId val="1321641384"/>
      </c:barChart>
      <c:catAx>
        <c:axId val="1321650240"/>
        <c:scaling>
          <c:orientation val="minMax"/>
        </c:scaling>
        <c:delete val="0"/>
        <c:axPos val="b"/>
        <c:numFmt formatCode="General" sourceLinked="1"/>
        <c:majorTickMark val="out"/>
        <c:minorTickMark val="none"/>
        <c:tickLblPos val="nextTo"/>
        <c:spPr>
          <a:noFill/>
          <a:ln w="19050" cap="flat" cmpd="sng" algn="ctr">
            <a:solidFill>
              <a:schemeClr val="bg1">
                <a:lumMod val="65000"/>
              </a:schemeClr>
            </a:solidFill>
            <a:round/>
          </a:ln>
          <a:effectLst/>
        </c:spPr>
        <c:txPr>
          <a:bodyPr rot="-60000000" spcFirstLastPara="1" vertOverflow="ellipsis" vert="horz" wrap="square" anchor="ctr" anchorCtr="1"/>
          <a:lstStyle/>
          <a:p>
            <a:pPr>
              <a:defRPr sz="1800" b="1" i="0" u="none" strike="noStrike" kern="1200" cap="all" spc="120" normalizeH="0" baseline="0">
                <a:solidFill>
                  <a:schemeClr val="tx1"/>
                </a:solidFill>
                <a:latin typeface="Segoe UI" panose="020B0502040204020203" pitchFamily="34" charset="0"/>
                <a:ea typeface="+mn-ea"/>
                <a:cs typeface="Segoe UI" panose="020B0502040204020203" pitchFamily="34" charset="0"/>
              </a:defRPr>
            </a:pPr>
            <a:endParaRPr lang="en-US"/>
          </a:p>
        </c:txPr>
        <c:crossAx val="1321641384"/>
        <c:crosses val="autoZero"/>
        <c:auto val="1"/>
        <c:lblAlgn val="ctr"/>
        <c:lblOffset val="100"/>
        <c:noMultiLvlLbl val="0"/>
      </c:catAx>
      <c:valAx>
        <c:axId val="13216413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w="19050" cap="flat" cmpd="sng" algn="ctr">
            <a:solidFill>
              <a:schemeClr val="bg1">
                <a:lumMod val="6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21650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1E9DD4"/>
            </a:solidFill>
            <a:ln>
              <a:noFill/>
            </a:ln>
            <a:effectLst/>
          </c:spPr>
          <c:invertIfNegative val="0"/>
          <c:dPt>
            <c:idx val="0"/>
            <c:invertIfNegative val="0"/>
            <c:bubble3D val="0"/>
            <c:spPr>
              <a:solidFill>
                <a:srgbClr val="881F7B"/>
              </a:solidFill>
              <a:ln>
                <a:noFill/>
              </a:ln>
              <a:effectLst/>
            </c:spPr>
            <c:extLst>
              <c:ext xmlns:c16="http://schemas.microsoft.com/office/drawing/2014/chart" uri="{C3380CC4-5D6E-409C-BE32-E72D297353CC}">
                <c16:uniqueId val="{00000003-B2A9-4298-A975-AD3240D06F83}"/>
              </c:ext>
            </c:extLst>
          </c:dPt>
          <c:dPt>
            <c:idx val="1"/>
            <c:invertIfNegative val="0"/>
            <c:bubble3D val="0"/>
            <c:spPr>
              <a:solidFill>
                <a:srgbClr val="22A53B"/>
              </a:solidFill>
              <a:ln>
                <a:noFill/>
              </a:ln>
              <a:effectLst/>
            </c:spPr>
            <c:extLst>
              <c:ext xmlns:c16="http://schemas.microsoft.com/office/drawing/2014/chart" uri="{C3380CC4-5D6E-409C-BE32-E72D297353CC}">
                <c16:uniqueId val="{00000004-B2A9-4298-A975-AD3240D06F83}"/>
              </c:ext>
            </c:extLst>
          </c:dPt>
          <c:dLbls>
            <c:dLbl>
              <c:idx val="0"/>
              <c:tx>
                <c:rich>
                  <a:bodyPr/>
                  <a:lstStyle/>
                  <a:p>
                    <a:fld id="{63A2DE21-4B65-4140-B302-DC63C59CC6D4}"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2A9-4298-A975-AD3240D06F83}"/>
                </c:ext>
              </c:extLst>
            </c:dLbl>
            <c:dLbl>
              <c:idx val="1"/>
              <c:tx>
                <c:rich>
                  <a:bodyPr/>
                  <a:lstStyle/>
                  <a:p>
                    <a:fld id="{B056E88F-C8BE-48A5-B29F-3F79E5689E57}"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2A9-4298-A975-AD3240D06F8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Nash</c:v>
                </c:pt>
                <c:pt idx="1">
                  <c:v>Edgecombe</c:v>
                </c:pt>
              </c:strCache>
            </c:strRef>
          </c:cat>
          <c:val>
            <c:numRef>
              <c:f>Sheet1!$B$2:$B$3</c:f>
              <c:numCache>
                <c:formatCode>0%</c:formatCode>
                <c:ptCount val="2"/>
                <c:pt idx="0">
                  <c:v>0.16</c:v>
                </c:pt>
                <c:pt idx="1">
                  <c:v>0.1</c:v>
                </c:pt>
              </c:numCache>
            </c:numRef>
          </c:val>
          <c:extLst>
            <c:ext xmlns:c16="http://schemas.microsoft.com/office/drawing/2014/chart" uri="{C3380CC4-5D6E-409C-BE32-E72D297353CC}">
              <c16:uniqueId val="{00000000-B2A9-4298-A975-AD3240D06F83}"/>
            </c:ext>
          </c:extLst>
        </c:ser>
        <c:dLbls>
          <c:showLegendKey val="0"/>
          <c:showVal val="0"/>
          <c:showCatName val="0"/>
          <c:showSerName val="0"/>
          <c:showPercent val="0"/>
          <c:showBubbleSize val="0"/>
        </c:dLbls>
        <c:gapWidth val="79"/>
        <c:overlap val="100"/>
        <c:axId val="1321650240"/>
        <c:axId val="1321641384"/>
      </c:barChart>
      <c:catAx>
        <c:axId val="1321650240"/>
        <c:scaling>
          <c:orientation val="minMax"/>
        </c:scaling>
        <c:delete val="0"/>
        <c:axPos val="b"/>
        <c:numFmt formatCode="General" sourceLinked="1"/>
        <c:majorTickMark val="out"/>
        <c:minorTickMark val="none"/>
        <c:tickLblPos val="nextTo"/>
        <c:spPr>
          <a:noFill/>
          <a:ln w="19050" cap="flat" cmpd="sng" algn="ctr">
            <a:solidFill>
              <a:schemeClr val="bg1">
                <a:lumMod val="65000"/>
              </a:schemeClr>
            </a:solidFill>
            <a:round/>
          </a:ln>
          <a:effectLst/>
        </c:spPr>
        <c:txPr>
          <a:bodyPr rot="-60000000" spcFirstLastPara="1" vertOverflow="ellipsis" vert="horz" wrap="square" anchor="ctr" anchorCtr="1"/>
          <a:lstStyle/>
          <a:p>
            <a:pPr>
              <a:defRPr sz="1800" b="1" i="0" u="none" strike="noStrike" kern="1200" cap="all" spc="120" normalizeH="0" baseline="0">
                <a:solidFill>
                  <a:schemeClr val="tx1"/>
                </a:solidFill>
                <a:latin typeface="Segoe UI" panose="020B0502040204020203" pitchFamily="34" charset="0"/>
                <a:ea typeface="+mn-ea"/>
                <a:cs typeface="Segoe UI" panose="020B0502040204020203" pitchFamily="34" charset="0"/>
              </a:defRPr>
            </a:pPr>
            <a:endParaRPr lang="en-US"/>
          </a:p>
        </c:txPr>
        <c:crossAx val="1321641384"/>
        <c:crosses val="autoZero"/>
        <c:auto val="1"/>
        <c:lblAlgn val="ctr"/>
        <c:lblOffset val="100"/>
        <c:noMultiLvlLbl val="0"/>
      </c:catAx>
      <c:valAx>
        <c:axId val="13216413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w="19050" cap="flat" cmpd="sng" algn="ctr">
            <a:solidFill>
              <a:schemeClr val="bg1">
                <a:lumMod val="6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21650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18427B-0A62-4E4C-BEE2-078DC39DC4CE}" type="datetimeFigureOut">
              <a:rPr lang="en-US" smtClean="0"/>
              <a:t>5/30/2018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D7D91D-8728-446E-A89B-7583BE12CE4E}" type="slidenum">
              <a:rPr lang="en-US" smtClean="0"/>
              <a:t>‹#›</a:t>
            </a:fld>
            <a:endParaRPr lang="en-US"/>
          </a:p>
        </p:txBody>
      </p:sp>
    </p:spTree>
    <p:extLst>
      <p:ext uri="{BB962C8B-B14F-4D97-AF65-F5344CB8AC3E}">
        <p14:creationId xmlns:p14="http://schemas.microsoft.com/office/powerpoint/2010/main" val="173638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nciph@unc.edu"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nciph@unc.edu"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mailto:nciph@unc.edu"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nciph@unc.edu"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nciph@unc.edu"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mailto:nciph@unc.edu"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mailto:nciph@unc.edu"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mailto:nciph@unc.edu"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mailto:nciph@unc.edu"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nciph@unc.edu"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contains both PNG and JPG files. </a:t>
            </a:r>
          </a:p>
        </p:txBody>
      </p:sp>
      <p:sp>
        <p:nvSpPr>
          <p:cNvPr id="4" name="Slide Number Placeholder 3"/>
          <p:cNvSpPr>
            <a:spLocks noGrp="1"/>
          </p:cNvSpPr>
          <p:nvPr>
            <p:ph type="sldNum" sz="quarter" idx="10"/>
          </p:nvPr>
        </p:nvSpPr>
        <p:spPr/>
        <p:txBody>
          <a:bodyPr/>
          <a:lstStyle/>
          <a:p>
            <a:fld id="{A2D7D91D-8728-446E-A89B-7583BE12CE4E}" type="slidenum">
              <a:rPr lang="en-US" smtClean="0"/>
              <a:t>6</a:t>
            </a:fld>
            <a:endParaRPr lang="en-US"/>
          </a:p>
        </p:txBody>
      </p:sp>
    </p:spTree>
    <p:extLst>
      <p:ext uri="{BB962C8B-B14F-4D97-AF65-F5344CB8AC3E}">
        <p14:creationId xmlns:p14="http://schemas.microsoft.com/office/powerpoint/2010/main" val="980374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65A7A"/>
                </a:solidFill>
                <a:latin typeface="Segoe UI" panose="020B0502040204020203" pitchFamily="34" charset="0"/>
                <a:cs typeface="Segoe UI" panose="020B0502040204020203" pitchFamily="34" charset="0"/>
              </a:rPr>
              <a:t>Source:  Data comes from secondary sources including the U.S. Census Bureau, CDC’s Behavioral Risk Factor Surveillance System (BRFSS), N.C. Department of Health &amp; Human Services, &amp; N.C. Department of Public Instruction, among others. For questions on secondary sources, contact </a:t>
            </a:r>
            <a:r>
              <a:rPr lang="en-US" sz="1200" b="0" i="0" u="none" strike="noStrike" kern="1200" dirty="0">
                <a:solidFill>
                  <a:schemeClr val="tx1"/>
                </a:solidFill>
                <a:effectLst/>
                <a:latin typeface="+mn-lt"/>
                <a:ea typeface="+mn-ea"/>
                <a:cs typeface="+mn-cs"/>
                <a:hlinkClick r:id="rId3"/>
              </a:rPr>
              <a:t>nciph@unc.edu</a:t>
            </a:r>
            <a:r>
              <a:rPr lang="en-US" sz="1200" b="0" i="0" u="none" strike="noStrike" kern="1200" dirty="0">
                <a:solidFill>
                  <a:schemeClr val="tx1"/>
                </a:solidFill>
                <a:effectLst/>
                <a:latin typeface="+mn-lt"/>
                <a:ea typeface="+mn-ea"/>
                <a:cs typeface="+mn-cs"/>
              </a:rPr>
              <a:t>. </a:t>
            </a:r>
            <a:endParaRPr lang="en-US" sz="1200" dirty="0">
              <a:solidFill>
                <a:srgbClr val="365A7A"/>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365A7A"/>
              </a:solidFill>
              <a:latin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10"/>
          </p:nvPr>
        </p:nvSpPr>
        <p:spPr/>
        <p:txBody>
          <a:bodyPr/>
          <a:lstStyle/>
          <a:p>
            <a:fld id="{A2D7D91D-8728-446E-A89B-7583BE12CE4E}" type="slidenum">
              <a:rPr lang="en-US" smtClean="0"/>
              <a:t>19</a:t>
            </a:fld>
            <a:endParaRPr lang="en-US"/>
          </a:p>
        </p:txBody>
      </p:sp>
    </p:spTree>
    <p:extLst>
      <p:ext uri="{BB962C8B-B14F-4D97-AF65-F5344CB8AC3E}">
        <p14:creationId xmlns:p14="http://schemas.microsoft.com/office/powerpoint/2010/main" val="2045647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65A7A"/>
                </a:solidFill>
                <a:latin typeface="Segoe UI" panose="020B0502040204020203" pitchFamily="34" charset="0"/>
                <a:cs typeface="Segoe UI" panose="020B0502040204020203" pitchFamily="34" charset="0"/>
              </a:rPr>
              <a:t>Source:  Data comes from secondary sources including the U.S. Census Bureau, CDC’s Behavioral Risk Factor Surveillance System (BRFSS), NC Department of Health &amp; Human Services, &amp; NC Department of Public Instruction, among others. For questions on secondary sources, contact </a:t>
            </a:r>
            <a:r>
              <a:rPr lang="en-US" sz="1200" b="0" i="0" u="none" strike="noStrike" kern="1200" dirty="0">
                <a:solidFill>
                  <a:schemeClr val="tx1"/>
                </a:solidFill>
                <a:effectLst/>
                <a:latin typeface="+mn-lt"/>
                <a:ea typeface="+mn-ea"/>
                <a:cs typeface="+mn-cs"/>
                <a:hlinkClick r:id="rId3"/>
              </a:rPr>
              <a:t>nciph@unc.edu</a:t>
            </a:r>
            <a:r>
              <a:rPr lang="en-US" sz="1200" b="0" i="0" u="none" strike="noStrike" kern="1200" dirty="0">
                <a:solidFill>
                  <a:schemeClr val="tx1"/>
                </a:solidFill>
                <a:effectLst/>
                <a:latin typeface="+mn-lt"/>
                <a:ea typeface="+mn-ea"/>
                <a:cs typeface="+mn-cs"/>
              </a:rPr>
              <a:t>. </a:t>
            </a:r>
            <a:endParaRPr lang="en-US" sz="1200" dirty="0">
              <a:solidFill>
                <a:srgbClr val="365A7A"/>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365A7A"/>
              </a:solidFill>
              <a:latin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10"/>
          </p:nvPr>
        </p:nvSpPr>
        <p:spPr/>
        <p:txBody>
          <a:bodyPr/>
          <a:lstStyle/>
          <a:p>
            <a:fld id="{A2D7D91D-8728-446E-A89B-7583BE12CE4E}" type="slidenum">
              <a:rPr lang="en-US" smtClean="0"/>
              <a:t>20</a:t>
            </a:fld>
            <a:endParaRPr lang="en-US"/>
          </a:p>
        </p:txBody>
      </p:sp>
    </p:spTree>
    <p:extLst>
      <p:ext uri="{BB962C8B-B14F-4D97-AF65-F5344CB8AC3E}">
        <p14:creationId xmlns:p14="http://schemas.microsoft.com/office/powerpoint/2010/main" val="489946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65A7A"/>
                </a:solidFill>
                <a:latin typeface="Segoe UI" panose="020B0502040204020203" pitchFamily="34" charset="0"/>
                <a:cs typeface="Segoe UI" panose="020B0502040204020203" pitchFamily="34" charset="0"/>
              </a:rPr>
              <a:t>Source:  Data comes from secondary sources including the U.S. Census Bureau, CDC’s Behavioral Risk Factor Surveillance System (BRFSS), NC Department of Health &amp; Human Services, &amp; NC Department of Public Instruction, among others. For questions on secondary sources, contact </a:t>
            </a:r>
            <a:r>
              <a:rPr lang="en-US" sz="1200" b="0" i="0" u="none" strike="noStrike" kern="1200" dirty="0">
                <a:solidFill>
                  <a:schemeClr val="tx1"/>
                </a:solidFill>
                <a:effectLst/>
                <a:latin typeface="+mn-lt"/>
                <a:ea typeface="+mn-ea"/>
                <a:cs typeface="+mn-cs"/>
                <a:hlinkClick r:id="rId3"/>
              </a:rPr>
              <a:t>nciph@unc.edu</a:t>
            </a:r>
            <a:r>
              <a:rPr lang="en-US" sz="1200" b="0" i="0" u="none" strike="noStrike" kern="1200" dirty="0">
                <a:solidFill>
                  <a:schemeClr val="tx1"/>
                </a:solidFill>
                <a:effectLst/>
                <a:latin typeface="+mn-lt"/>
                <a:ea typeface="+mn-ea"/>
                <a:cs typeface="+mn-cs"/>
              </a:rPr>
              <a:t>. </a:t>
            </a:r>
            <a:endParaRPr lang="en-US" sz="1200" dirty="0">
              <a:solidFill>
                <a:srgbClr val="365A7A"/>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365A7A"/>
              </a:solidFill>
              <a:latin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10"/>
          </p:nvPr>
        </p:nvSpPr>
        <p:spPr/>
        <p:txBody>
          <a:bodyPr/>
          <a:lstStyle/>
          <a:p>
            <a:fld id="{A2D7D91D-8728-446E-A89B-7583BE12CE4E}" type="slidenum">
              <a:rPr lang="en-US" smtClean="0"/>
              <a:t>21</a:t>
            </a:fld>
            <a:endParaRPr lang="en-US"/>
          </a:p>
        </p:txBody>
      </p:sp>
    </p:spTree>
    <p:extLst>
      <p:ext uri="{BB962C8B-B14F-4D97-AF65-F5344CB8AC3E}">
        <p14:creationId xmlns:p14="http://schemas.microsoft.com/office/powerpoint/2010/main" val="957472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65A7A"/>
                </a:solidFill>
                <a:latin typeface="Segoe UI" panose="020B0502040204020203" pitchFamily="34" charset="0"/>
                <a:cs typeface="Segoe UI" panose="020B0502040204020203" pitchFamily="34" charset="0"/>
              </a:rPr>
              <a:t>Source:  Data comes from secondary sources including the U.S. Census Bureau, CDC’s Behavioral Risk Factor Surveillance System (BRFSS), NC Department of Health &amp; Human Services, &amp; NC Department of Public Instruction, among others. For questions on secondary sources, contact </a:t>
            </a:r>
            <a:r>
              <a:rPr lang="en-US" sz="1200" b="0" i="0" u="none" strike="noStrike" kern="1200" dirty="0">
                <a:solidFill>
                  <a:schemeClr val="tx1"/>
                </a:solidFill>
                <a:effectLst/>
                <a:latin typeface="+mn-lt"/>
                <a:ea typeface="+mn-ea"/>
                <a:cs typeface="+mn-cs"/>
                <a:hlinkClick r:id="rId3"/>
              </a:rPr>
              <a:t>nciph@unc.edu</a:t>
            </a:r>
            <a:r>
              <a:rPr lang="en-US" sz="1200" b="0" i="0" u="none" strike="noStrike" kern="1200" dirty="0">
                <a:solidFill>
                  <a:schemeClr val="tx1"/>
                </a:solidFill>
                <a:effectLst/>
                <a:latin typeface="+mn-lt"/>
                <a:ea typeface="+mn-ea"/>
                <a:cs typeface="+mn-cs"/>
              </a:rPr>
              <a:t>. </a:t>
            </a:r>
            <a:endParaRPr lang="en-US" sz="1200" dirty="0">
              <a:solidFill>
                <a:srgbClr val="365A7A"/>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365A7A"/>
              </a:solidFill>
              <a:latin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10"/>
          </p:nvPr>
        </p:nvSpPr>
        <p:spPr/>
        <p:txBody>
          <a:bodyPr/>
          <a:lstStyle/>
          <a:p>
            <a:fld id="{A2D7D91D-8728-446E-A89B-7583BE12CE4E}" type="slidenum">
              <a:rPr lang="en-US" smtClean="0"/>
              <a:t>22</a:t>
            </a:fld>
            <a:endParaRPr lang="en-US"/>
          </a:p>
        </p:txBody>
      </p:sp>
    </p:spTree>
    <p:extLst>
      <p:ext uri="{BB962C8B-B14F-4D97-AF65-F5344CB8AC3E}">
        <p14:creationId xmlns:p14="http://schemas.microsoft.com/office/powerpoint/2010/main" val="3715121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65A7A"/>
                </a:solidFill>
                <a:latin typeface="Segoe UI" panose="020B0502040204020203" pitchFamily="34" charset="0"/>
                <a:cs typeface="Segoe UI" panose="020B0502040204020203" pitchFamily="34" charset="0"/>
              </a:rPr>
              <a:t>Source:  Data comes from secondary sources including the U.S. Census Bureau, CDC’s Behavioral Risk Factor Surveillance System (BRFSS), NC Department of Health &amp; Human Services, &amp; NC Department of Public Instruction, among others. </a:t>
            </a:r>
          </a:p>
          <a:p>
            <a:endParaRPr lang="en-US" dirty="0"/>
          </a:p>
        </p:txBody>
      </p:sp>
      <p:sp>
        <p:nvSpPr>
          <p:cNvPr id="4" name="Slide Number Placeholder 3"/>
          <p:cNvSpPr>
            <a:spLocks noGrp="1"/>
          </p:cNvSpPr>
          <p:nvPr>
            <p:ph type="sldNum" sz="quarter" idx="10"/>
          </p:nvPr>
        </p:nvSpPr>
        <p:spPr/>
        <p:txBody>
          <a:bodyPr/>
          <a:lstStyle/>
          <a:p>
            <a:fld id="{A2D7D91D-8728-446E-A89B-7583BE12CE4E}" type="slidenum">
              <a:rPr lang="en-US" smtClean="0"/>
              <a:t>23</a:t>
            </a:fld>
            <a:endParaRPr lang="en-US"/>
          </a:p>
        </p:txBody>
      </p:sp>
    </p:spTree>
    <p:extLst>
      <p:ext uri="{BB962C8B-B14F-4D97-AF65-F5344CB8AC3E}">
        <p14:creationId xmlns:p14="http://schemas.microsoft.com/office/powerpoint/2010/main" val="90727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65A7A"/>
                </a:solidFill>
                <a:latin typeface="Segoe UI" panose="020B0502040204020203" pitchFamily="34" charset="0"/>
                <a:cs typeface="Segoe UI" panose="020B0502040204020203" pitchFamily="34" charset="0"/>
              </a:rPr>
              <a:t>Source:  Data comes from secondary sources including the U.S. Census Bureau, CDC’s Behavioral Risk Factor Surveillance System (BRFSS), NC Department of Health &amp; Human Services, &amp; NC Department of Public Instruction, among others. For questions on secondary sources, contact </a:t>
            </a:r>
            <a:r>
              <a:rPr lang="en-US" sz="1200" b="0" i="0" u="none" strike="noStrike" kern="1200" dirty="0">
                <a:solidFill>
                  <a:schemeClr val="tx1"/>
                </a:solidFill>
                <a:effectLst/>
                <a:latin typeface="+mn-lt"/>
                <a:ea typeface="+mn-ea"/>
                <a:cs typeface="+mn-cs"/>
                <a:hlinkClick r:id="rId3"/>
              </a:rPr>
              <a:t>nciph@unc.edu</a:t>
            </a:r>
            <a:r>
              <a:rPr lang="en-US" sz="1200" b="0" i="0" u="none" strike="noStrike" kern="1200" dirty="0">
                <a:solidFill>
                  <a:schemeClr val="tx1"/>
                </a:solidFill>
                <a:effectLst/>
                <a:latin typeface="+mn-lt"/>
                <a:ea typeface="+mn-ea"/>
                <a:cs typeface="+mn-cs"/>
              </a:rPr>
              <a:t>. </a:t>
            </a:r>
            <a:endParaRPr lang="en-US" sz="1200" dirty="0">
              <a:solidFill>
                <a:srgbClr val="365A7A"/>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365A7A"/>
              </a:solidFill>
              <a:latin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10"/>
          </p:nvPr>
        </p:nvSpPr>
        <p:spPr/>
        <p:txBody>
          <a:bodyPr/>
          <a:lstStyle/>
          <a:p>
            <a:fld id="{A2D7D91D-8728-446E-A89B-7583BE12CE4E}" type="slidenum">
              <a:rPr lang="en-US" smtClean="0"/>
              <a:t>24</a:t>
            </a:fld>
            <a:endParaRPr lang="en-US"/>
          </a:p>
        </p:txBody>
      </p:sp>
    </p:spTree>
    <p:extLst>
      <p:ext uri="{BB962C8B-B14F-4D97-AF65-F5344CB8AC3E}">
        <p14:creationId xmlns:p14="http://schemas.microsoft.com/office/powerpoint/2010/main" val="3136211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65A7A"/>
                </a:solidFill>
                <a:latin typeface="Segoe UI" panose="020B0502040204020203" pitchFamily="34" charset="0"/>
                <a:cs typeface="Segoe UI" panose="020B0502040204020203" pitchFamily="34" charset="0"/>
              </a:rPr>
              <a:t>Source:  North Carolina Institute of Public Health, Twin Counties Community Health Opinion Survey Data Workbook, 2017. </a:t>
            </a:r>
          </a:p>
          <a:p>
            <a:endParaRPr lang="en-US" dirty="0"/>
          </a:p>
        </p:txBody>
      </p:sp>
      <p:sp>
        <p:nvSpPr>
          <p:cNvPr id="4" name="Slide Number Placeholder 3"/>
          <p:cNvSpPr>
            <a:spLocks noGrp="1"/>
          </p:cNvSpPr>
          <p:nvPr>
            <p:ph type="sldNum" sz="quarter" idx="10"/>
          </p:nvPr>
        </p:nvSpPr>
        <p:spPr/>
        <p:txBody>
          <a:bodyPr/>
          <a:lstStyle/>
          <a:p>
            <a:fld id="{A2D7D91D-8728-446E-A89B-7583BE12CE4E}" type="slidenum">
              <a:rPr lang="en-US" smtClean="0"/>
              <a:t>25</a:t>
            </a:fld>
            <a:endParaRPr lang="en-US"/>
          </a:p>
        </p:txBody>
      </p:sp>
    </p:spTree>
    <p:extLst>
      <p:ext uri="{BB962C8B-B14F-4D97-AF65-F5344CB8AC3E}">
        <p14:creationId xmlns:p14="http://schemas.microsoft.com/office/powerpoint/2010/main" val="4215256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65A7A"/>
                </a:solidFill>
                <a:latin typeface="Segoe UI" panose="020B0502040204020203" pitchFamily="34" charset="0"/>
                <a:cs typeface="Segoe UI" panose="020B0502040204020203" pitchFamily="34" charset="0"/>
              </a:rPr>
              <a:t>Source:  Data comes from secondary sources including the U.S. Census Bureau, CDC’s Behavioral Risk Factor Surveillance System (BRFSS), NC Department of Health &amp; Human Services, &amp; NC Department of Public Instruction, among others. For questions on secondary sources, contact </a:t>
            </a:r>
            <a:r>
              <a:rPr lang="en-US" sz="1200" b="0" i="0" u="none" strike="noStrike" kern="1200" dirty="0">
                <a:solidFill>
                  <a:schemeClr val="tx1"/>
                </a:solidFill>
                <a:effectLst/>
                <a:latin typeface="+mn-lt"/>
                <a:ea typeface="+mn-ea"/>
                <a:cs typeface="+mn-cs"/>
                <a:hlinkClick r:id="rId3"/>
              </a:rPr>
              <a:t>nciph@unc.edu</a:t>
            </a:r>
            <a:r>
              <a:rPr lang="en-US" sz="1200" b="0" i="0" u="none" strike="noStrike" kern="1200" dirty="0">
                <a:solidFill>
                  <a:schemeClr val="tx1"/>
                </a:solidFill>
                <a:effectLst/>
                <a:latin typeface="+mn-lt"/>
                <a:ea typeface="+mn-ea"/>
                <a:cs typeface="+mn-cs"/>
              </a:rPr>
              <a:t>. </a:t>
            </a:r>
            <a:endParaRPr lang="en-US" sz="1200" dirty="0">
              <a:solidFill>
                <a:srgbClr val="365A7A"/>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365A7A"/>
              </a:solidFill>
              <a:latin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10"/>
          </p:nvPr>
        </p:nvSpPr>
        <p:spPr/>
        <p:txBody>
          <a:bodyPr/>
          <a:lstStyle/>
          <a:p>
            <a:fld id="{A2D7D91D-8728-446E-A89B-7583BE12CE4E}" type="slidenum">
              <a:rPr lang="en-US" smtClean="0"/>
              <a:t>26</a:t>
            </a:fld>
            <a:endParaRPr lang="en-US"/>
          </a:p>
        </p:txBody>
      </p:sp>
    </p:spTree>
    <p:extLst>
      <p:ext uri="{BB962C8B-B14F-4D97-AF65-F5344CB8AC3E}">
        <p14:creationId xmlns:p14="http://schemas.microsoft.com/office/powerpoint/2010/main" val="1499298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65A7A"/>
                </a:solidFill>
                <a:latin typeface="Segoe UI" panose="020B0502040204020203" pitchFamily="34" charset="0"/>
                <a:cs typeface="Segoe UI" panose="020B0502040204020203" pitchFamily="34" charset="0"/>
              </a:rPr>
              <a:t>Source:  North Carolina Institute of Public Health, Twin Counties Community Health Opinion Survey Data Workbook, 2017. </a:t>
            </a:r>
          </a:p>
          <a:p>
            <a:endParaRPr lang="en-US" dirty="0"/>
          </a:p>
        </p:txBody>
      </p:sp>
      <p:sp>
        <p:nvSpPr>
          <p:cNvPr id="4" name="Slide Number Placeholder 3"/>
          <p:cNvSpPr>
            <a:spLocks noGrp="1"/>
          </p:cNvSpPr>
          <p:nvPr>
            <p:ph type="sldNum" sz="quarter" idx="10"/>
          </p:nvPr>
        </p:nvSpPr>
        <p:spPr/>
        <p:txBody>
          <a:bodyPr/>
          <a:lstStyle/>
          <a:p>
            <a:fld id="{A2D7D91D-8728-446E-A89B-7583BE12CE4E}" type="slidenum">
              <a:rPr lang="en-US" smtClean="0"/>
              <a:t>27</a:t>
            </a:fld>
            <a:endParaRPr lang="en-US"/>
          </a:p>
        </p:txBody>
      </p:sp>
    </p:spTree>
    <p:extLst>
      <p:ext uri="{BB962C8B-B14F-4D97-AF65-F5344CB8AC3E}">
        <p14:creationId xmlns:p14="http://schemas.microsoft.com/office/powerpoint/2010/main" val="2494696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65A7A"/>
                </a:solidFill>
                <a:latin typeface="Segoe UI" panose="020B0502040204020203" pitchFamily="34" charset="0"/>
                <a:cs typeface="Segoe UI" panose="020B0502040204020203" pitchFamily="34" charset="0"/>
              </a:rPr>
              <a:t>Source:  Data comes from secondary sources including the U.S. Census Bureau, CDC’s Behavioral Risk Factor Surveillance System (BRFSS), NC Department of Health &amp; Human Services, &amp; NC Department of Public Instruction, among others. For questions on secondary sources, contact </a:t>
            </a:r>
            <a:r>
              <a:rPr lang="en-US" sz="1200" b="0" i="0" u="none" strike="noStrike" kern="1200" dirty="0">
                <a:solidFill>
                  <a:schemeClr val="tx1"/>
                </a:solidFill>
                <a:effectLst/>
                <a:latin typeface="+mn-lt"/>
                <a:ea typeface="+mn-ea"/>
                <a:cs typeface="+mn-cs"/>
                <a:hlinkClick r:id="rId3"/>
              </a:rPr>
              <a:t>nciph@unc.edu</a:t>
            </a:r>
            <a:r>
              <a:rPr lang="en-US" sz="1200" b="0" i="0" u="none" strike="noStrike" kern="1200" dirty="0">
                <a:solidFill>
                  <a:schemeClr val="tx1"/>
                </a:solidFill>
                <a:effectLst/>
                <a:latin typeface="+mn-lt"/>
                <a:ea typeface="+mn-ea"/>
                <a:cs typeface="+mn-cs"/>
              </a:rPr>
              <a:t>. </a:t>
            </a:r>
            <a:endParaRPr lang="en-US" sz="1200" dirty="0">
              <a:solidFill>
                <a:srgbClr val="365A7A"/>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365A7A"/>
              </a:solidFill>
              <a:latin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10"/>
          </p:nvPr>
        </p:nvSpPr>
        <p:spPr/>
        <p:txBody>
          <a:bodyPr/>
          <a:lstStyle/>
          <a:p>
            <a:fld id="{A2D7D91D-8728-446E-A89B-7583BE12CE4E}" type="slidenum">
              <a:rPr lang="en-US" smtClean="0"/>
              <a:t>28</a:t>
            </a:fld>
            <a:endParaRPr lang="en-US"/>
          </a:p>
        </p:txBody>
      </p:sp>
    </p:spTree>
    <p:extLst>
      <p:ext uri="{BB962C8B-B14F-4D97-AF65-F5344CB8AC3E}">
        <p14:creationId xmlns:p14="http://schemas.microsoft.com/office/powerpoint/2010/main" val="756253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65A7A"/>
                </a:solidFill>
                <a:latin typeface="Segoe UI" panose="020B0502040204020203" pitchFamily="34" charset="0"/>
                <a:cs typeface="Segoe UI" panose="020B0502040204020203" pitchFamily="34" charset="0"/>
              </a:rPr>
              <a:t>Source:  North Carolina Institute of Public Health, Twin Counties Community Health Opinion Survey Data Workbook, 2017. </a:t>
            </a:r>
          </a:p>
          <a:p>
            <a:endParaRPr lang="en-US" dirty="0"/>
          </a:p>
        </p:txBody>
      </p:sp>
      <p:sp>
        <p:nvSpPr>
          <p:cNvPr id="4" name="Slide Number Placeholder 3"/>
          <p:cNvSpPr>
            <a:spLocks noGrp="1"/>
          </p:cNvSpPr>
          <p:nvPr>
            <p:ph type="sldNum" sz="quarter" idx="10"/>
          </p:nvPr>
        </p:nvSpPr>
        <p:spPr/>
        <p:txBody>
          <a:bodyPr/>
          <a:lstStyle/>
          <a:p>
            <a:fld id="{A2D7D91D-8728-446E-A89B-7583BE12CE4E}" type="slidenum">
              <a:rPr lang="en-US" smtClean="0"/>
              <a:t>9</a:t>
            </a:fld>
            <a:endParaRPr lang="en-US"/>
          </a:p>
        </p:txBody>
      </p:sp>
    </p:spTree>
    <p:extLst>
      <p:ext uri="{BB962C8B-B14F-4D97-AF65-F5344CB8AC3E}">
        <p14:creationId xmlns:p14="http://schemas.microsoft.com/office/powerpoint/2010/main" val="4026755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65A7A"/>
                </a:solidFill>
                <a:latin typeface="Segoe UI" panose="020B0502040204020203" pitchFamily="34" charset="0"/>
                <a:cs typeface="Segoe UI" panose="020B0502040204020203" pitchFamily="34" charset="0"/>
              </a:rPr>
              <a:t>Source:  North Carolina Institute of Public Health, Twin Counties Community Health Opinion Survey Data Workbook, 2017. </a:t>
            </a:r>
          </a:p>
          <a:p>
            <a:endParaRPr lang="en-US" dirty="0"/>
          </a:p>
        </p:txBody>
      </p:sp>
      <p:sp>
        <p:nvSpPr>
          <p:cNvPr id="4" name="Slide Number Placeholder 3"/>
          <p:cNvSpPr>
            <a:spLocks noGrp="1"/>
          </p:cNvSpPr>
          <p:nvPr>
            <p:ph type="sldNum" sz="quarter" idx="10"/>
          </p:nvPr>
        </p:nvSpPr>
        <p:spPr/>
        <p:txBody>
          <a:bodyPr/>
          <a:lstStyle/>
          <a:p>
            <a:fld id="{A2D7D91D-8728-446E-A89B-7583BE12CE4E}" type="slidenum">
              <a:rPr lang="en-US" smtClean="0"/>
              <a:t>10</a:t>
            </a:fld>
            <a:endParaRPr lang="en-US"/>
          </a:p>
        </p:txBody>
      </p:sp>
    </p:spTree>
    <p:extLst>
      <p:ext uri="{BB962C8B-B14F-4D97-AF65-F5344CB8AC3E}">
        <p14:creationId xmlns:p14="http://schemas.microsoft.com/office/powerpoint/2010/main" val="319341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65A7A"/>
                </a:solidFill>
                <a:latin typeface="Segoe UI" panose="020B0502040204020203" pitchFamily="34" charset="0"/>
                <a:cs typeface="Segoe UI" panose="020B0502040204020203" pitchFamily="34" charset="0"/>
              </a:rPr>
              <a:t>Source:  North Carolina Institute of Public Health, Twin Counties Community Health Opinion Survey Data Workbook, 2017. </a:t>
            </a:r>
          </a:p>
          <a:p>
            <a:endParaRPr lang="en-US" dirty="0"/>
          </a:p>
        </p:txBody>
      </p:sp>
      <p:sp>
        <p:nvSpPr>
          <p:cNvPr id="4" name="Slide Number Placeholder 3"/>
          <p:cNvSpPr>
            <a:spLocks noGrp="1"/>
          </p:cNvSpPr>
          <p:nvPr>
            <p:ph type="sldNum" sz="quarter" idx="10"/>
          </p:nvPr>
        </p:nvSpPr>
        <p:spPr/>
        <p:txBody>
          <a:bodyPr/>
          <a:lstStyle/>
          <a:p>
            <a:fld id="{A2D7D91D-8728-446E-A89B-7583BE12CE4E}" type="slidenum">
              <a:rPr lang="en-US" smtClean="0"/>
              <a:t>11</a:t>
            </a:fld>
            <a:endParaRPr lang="en-US"/>
          </a:p>
        </p:txBody>
      </p:sp>
    </p:spTree>
    <p:extLst>
      <p:ext uri="{BB962C8B-B14F-4D97-AF65-F5344CB8AC3E}">
        <p14:creationId xmlns:p14="http://schemas.microsoft.com/office/powerpoint/2010/main" val="1052840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65A7A"/>
                </a:solidFill>
                <a:latin typeface="Segoe UI" panose="020B0502040204020203" pitchFamily="34" charset="0"/>
                <a:cs typeface="Segoe UI" panose="020B0502040204020203" pitchFamily="34" charset="0"/>
              </a:rPr>
              <a:t>Source:  North Carolina Institute of Public Health, Twin Counties Community Health Opinion Survey Data Workbook, 2017. </a:t>
            </a:r>
          </a:p>
          <a:p>
            <a:endParaRPr lang="en-US" dirty="0"/>
          </a:p>
        </p:txBody>
      </p:sp>
      <p:sp>
        <p:nvSpPr>
          <p:cNvPr id="4" name="Slide Number Placeholder 3"/>
          <p:cNvSpPr>
            <a:spLocks noGrp="1"/>
          </p:cNvSpPr>
          <p:nvPr>
            <p:ph type="sldNum" sz="quarter" idx="10"/>
          </p:nvPr>
        </p:nvSpPr>
        <p:spPr/>
        <p:txBody>
          <a:bodyPr/>
          <a:lstStyle/>
          <a:p>
            <a:fld id="{A2D7D91D-8728-446E-A89B-7583BE12CE4E}" type="slidenum">
              <a:rPr lang="en-US" smtClean="0"/>
              <a:t>12</a:t>
            </a:fld>
            <a:endParaRPr lang="en-US"/>
          </a:p>
        </p:txBody>
      </p:sp>
    </p:spTree>
    <p:extLst>
      <p:ext uri="{BB962C8B-B14F-4D97-AF65-F5344CB8AC3E}">
        <p14:creationId xmlns:p14="http://schemas.microsoft.com/office/powerpoint/2010/main" val="2922571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65A7A"/>
                </a:solidFill>
                <a:latin typeface="Segoe UI" panose="020B0502040204020203" pitchFamily="34" charset="0"/>
                <a:cs typeface="Segoe UI" panose="020B0502040204020203" pitchFamily="34" charset="0"/>
              </a:rPr>
              <a:t>Source:  North Carolina Institute of Public Health, Twin Counties Community Health Opinion Survey Data Workbook, 2017. </a:t>
            </a:r>
          </a:p>
          <a:p>
            <a:endParaRPr lang="en-US" dirty="0"/>
          </a:p>
        </p:txBody>
      </p:sp>
      <p:sp>
        <p:nvSpPr>
          <p:cNvPr id="4" name="Slide Number Placeholder 3"/>
          <p:cNvSpPr>
            <a:spLocks noGrp="1"/>
          </p:cNvSpPr>
          <p:nvPr>
            <p:ph type="sldNum" sz="quarter" idx="10"/>
          </p:nvPr>
        </p:nvSpPr>
        <p:spPr/>
        <p:txBody>
          <a:bodyPr/>
          <a:lstStyle/>
          <a:p>
            <a:fld id="{A2D7D91D-8728-446E-A89B-7583BE12CE4E}" type="slidenum">
              <a:rPr lang="en-US" smtClean="0"/>
              <a:t>13</a:t>
            </a:fld>
            <a:endParaRPr lang="en-US"/>
          </a:p>
        </p:txBody>
      </p:sp>
    </p:spTree>
    <p:extLst>
      <p:ext uri="{BB962C8B-B14F-4D97-AF65-F5344CB8AC3E}">
        <p14:creationId xmlns:p14="http://schemas.microsoft.com/office/powerpoint/2010/main" val="3219429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65A7A"/>
                </a:solidFill>
                <a:latin typeface="Segoe UI" panose="020B0502040204020203" pitchFamily="34" charset="0"/>
                <a:cs typeface="Segoe UI" panose="020B0502040204020203" pitchFamily="34" charset="0"/>
              </a:rPr>
              <a:t>Source:  Data comes from secondary sources including the U.S. Census Bureau, CDC’s Behavioral Risk Factor Surveillance System (BRFSS), N.C. Department of Health &amp; Human Services, &amp; N.C. Department of Public Instruction, among others.  For questions on secondary sources, contact </a:t>
            </a:r>
            <a:r>
              <a:rPr lang="en-US" sz="1200" b="0" i="0" u="none" strike="noStrike" kern="1200" dirty="0">
                <a:solidFill>
                  <a:schemeClr val="tx1"/>
                </a:solidFill>
                <a:effectLst/>
                <a:latin typeface="+mn-lt"/>
                <a:ea typeface="+mn-ea"/>
                <a:cs typeface="+mn-cs"/>
                <a:hlinkClick r:id="rId3"/>
              </a:rPr>
              <a:t>nciph@unc.edu</a:t>
            </a:r>
            <a:r>
              <a:rPr lang="en-US" sz="1200" b="0" i="0" u="none" strike="noStrike" kern="1200" dirty="0">
                <a:solidFill>
                  <a:schemeClr val="tx1"/>
                </a:solidFill>
                <a:effectLst/>
                <a:latin typeface="+mn-lt"/>
                <a:ea typeface="+mn-ea"/>
                <a:cs typeface="+mn-cs"/>
              </a:rPr>
              <a:t>. </a:t>
            </a:r>
            <a:endParaRPr lang="en-US" sz="1200" dirty="0">
              <a:solidFill>
                <a:srgbClr val="365A7A"/>
              </a:solidFill>
              <a:latin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10"/>
          </p:nvPr>
        </p:nvSpPr>
        <p:spPr/>
        <p:txBody>
          <a:bodyPr/>
          <a:lstStyle/>
          <a:p>
            <a:fld id="{A2D7D91D-8728-446E-A89B-7583BE12CE4E}" type="slidenum">
              <a:rPr lang="en-US" smtClean="0"/>
              <a:t>16</a:t>
            </a:fld>
            <a:endParaRPr lang="en-US"/>
          </a:p>
        </p:txBody>
      </p:sp>
    </p:spTree>
    <p:extLst>
      <p:ext uri="{BB962C8B-B14F-4D97-AF65-F5344CB8AC3E}">
        <p14:creationId xmlns:p14="http://schemas.microsoft.com/office/powerpoint/2010/main" val="325989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65A7A"/>
                </a:solidFill>
                <a:latin typeface="Segoe UI" panose="020B0502040204020203" pitchFamily="34" charset="0"/>
                <a:cs typeface="Segoe UI" panose="020B0502040204020203" pitchFamily="34" charset="0"/>
              </a:rPr>
              <a:t>Source:  Data comes from secondary sources including the U.S. Census Bureau, CDC’s Behavioral Risk Factor Surveillance System (BRFSS), N.C. Department of Health &amp; Human Services, &amp; N.C. Department of Public Instruction, among others. For questions on secondary sources, contact </a:t>
            </a:r>
            <a:r>
              <a:rPr lang="en-US" sz="1200" b="0" i="0" u="none" strike="noStrike" kern="1200" dirty="0">
                <a:solidFill>
                  <a:schemeClr val="tx1"/>
                </a:solidFill>
                <a:effectLst/>
                <a:latin typeface="+mn-lt"/>
                <a:ea typeface="+mn-ea"/>
                <a:cs typeface="+mn-cs"/>
                <a:hlinkClick r:id="rId3"/>
              </a:rPr>
              <a:t>nciph@unc.edu</a:t>
            </a:r>
            <a:r>
              <a:rPr lang="en-US" sz="1200" b="0" i="0" u="none" strike="noStrike" kern="1200" dirty="0">
                <a:solidFill>
                  <a:schemeClr val="tx1"/>
                </a:solidFill>
                <a:effectLst/>
                <a:latin typeface="+mn-lt"/>
                <a:ea typeface="+mn-ea"/>
                <a:cs typeface="+mn-cs"/>
              </a:rPr>
              <a:t>. </a:t>
            </a:r>
            <a:endParaRPr lang="en-US" sz="1200" dirty="0">
              <a:solidFill>
                <a:srgbClr val="365A7A"/>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365A7A"/>
              </a:solidFill>
              <a:latin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10"/>
          </p:nvPr>
        </p:nvSpPr>
        <p:spPr/>
        <p:txBody>
          <a:bodyPr/>
          <a:lstStyle/>
          <a:p>
            <a:fld id="{A2D7D91D-8728-446E-A89B-7583BE12CE4E}" type="slidenum">
              <a:rPr lang="en-US" smtClean="0"/>
              <a:t>17</a:t>
            </a:fld>
            <a:endParaRPr lang="en-US"/>
          </a:p>
        </p:txBody>
      </p:sp>
    </p:spTree>
    <p:extLst>
      <p:ext uri="{BB962C8B-B14F-4D97-AF65-F5344CB8AC3E}">
        <p14:creationId xmlns:p14="http://schemas.microsoft.com/office/powerpoint/2010/main" val="3449099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65A7A"/>
                </a:solidFill>
                <a:latin typeface="Segoe UI" panose="020B0502040204020203" pitchFamily="34" charset="0"/>
                <a:cs typeface="Segoe UI" panose="020B0502040204020203" pitchFamily="34" charset="0"/>
              </a:rPr>
              <a:t>Source:  Data comes from secondary sources including the U.S. Census Bureau, CDC’s Behavioral Risk Factor Surveillance System (BRFSS), N.C. Department of Health &amp; Human Services, &amp; N.C. Department of Public Instruction, among others. For questions on secondary sources, contact </a:t>
            </a:r>
            <a:r>
              <a:rPr lang="en-US" sz="1200" b="0" i="0" u="none" strike="noStrike" kern="1200" dirty="0">
                <a:solidFill>
                  <a:schemeClr val="tx1"/>
                </a:solidFill>
                <a:effectLst/>
                <a:latin typeface="+mn-lt"/>
                <a:ea typeface="+mn-ea"/>
                <a:cs typeface="+mn-cs"/>
                <a:hlinkClick r:id="rId3"/>
              </a:rPr>
              <a:t>nciph@unc.edu</a:t>
            </a:r>
            <a:r>
              <a:rPr lang="en-US" sz="1200" b="0" i="0" u="none" strike="noStrike" kern="1200" dirty="0">
                <a:solidFill>
                  <a:schemeClr val="tx1"/>
                </a:solidFill>
                <a:effectLst/>
                <a:latin typeface="+mn-lt"/>
                <a:ea typeface="+mn-ea"/>
                <a:cs typeface="+mn-cs"/>
              </a:rPr>
              <a:t>. </a:t>
            </a:r>
            <a:endParaRPr lang="en-US" sz="1200" dirty="0">
              <a:solidFill>
                <a:srgbClr val="365A7A"/>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365A7A"/>
              </a:solidFill>
              <a:latin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10"/>
          </p:nvPr>
        </p:nvSpPr>
        <p:spPr/>
        <p:txBody>
          <a:bodyPr/>
          <a:lstStyle/>
          <a:p>
            <a:fld id="{A2D7D91D-8728-446E-A89B-7583BE12CE4E}" type="slidenum">
              <a:rPr lang="en-US" smtClean="0"/>
              <a:t>18</a:t>
            </a:fld>
            <a:endParaRPr lang="en-US"/>
          </a:p>
        </p:txBody>
      </p:sp>
    </p:spTree>
    <p:extLst>
      <p:ext uri="{BB962C8B-B14F-4D97-AF65-F5344CB8AC3E}">
        <p14:creationId xmlns:p14="http://schemas.microsoft.com/office/powerpoint/2010/main" val="758806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50C723-ACC7-413A-8925-D66AE666A1DD}" type="datetimeFigureOut">
              <a:rPr lang="en-US" smtClean="0"/>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F7F12-35E5-4A8D-B2EB-E3BB15D5B350}" type="slidenum">
              <a:rPr lang="en-US" smtClean="0"/>
              <a:t>‹#›</a:t>
            </a:fld>
            <a:endParaRPr lang="en-US"/>
          </a:p>
        </p:txBody>
      </p:sp>
    </p:spTree>
    <p:extLst>
      <p:ext uri="{BB962C8B-B14F-4D97-AF65-F5344CB8AC3E}">
        <p14:creationId xmlns:p14="http://schemas.microsoft.com/office/powerpoint/2010/main" val="748518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50C723-ACC7-413A-8925-D66AE666A1DD}" type="datetimeFigureOut">
              <a:rPr lang="en-US" smtClean="0"/>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F7F12-35E5-4A8D-B2EB-E3BB15D5B350}" type="slidenum">
              <a:rPr lang="en-US" smtClean="0"/>
              <a:t>‹#›</a:t>
            </a:fld>
            <a:endParaRPr lang="en-US"/>
          </a:p>
        </p:txBody>
      </p:sp>
    </p:spTree>
    <p:extLst>
      <p:ext uri="{BB962C8B-B14F-4D97-AF65-F5344CB8AC3E}">
        <p14:creationId xmlns:p14="http://schemas.microsoft.com/office/powerpoint/2010/main" val="1187163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50C723-ACC7-413A-8925-D66AE666A1DD}" type="datetimeFigureOut">
              <a:rPr lang="en-US" smtClean="0"/>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F7F12-35E5-4A8D-B2EB-E3BB15D5B350}" type="slidenum">
              <a:rPr lang="en-US" smtClean="0"/>
              <a:t>‹#›</a:t>
            </a:fld>
            <a:endParaRPr lang="en-US"/>
          </a:p>
        </p:txBody>
      </p:sp>
    </p:spTree>
    <p:extLst>
      <p:ext uri="{BB962C8B-B14F-4D97-AF65-F5344CB8AC3E}">
        <p14:creationId xmlns:p14="http://schemas.microsoft.com/office/powerpoint/2010/main" val="2197958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50C723-ACC7-413A-8925-D66AE666A1DD}" type="datetimeFigureOut">
              <a:rPr lang="en-US" smtClean="0"/>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F7F12-35E5-4A8D-B2EB-E3BB15D5B350}" type="slidenum">
              <a:rPr lang="en-US" smtClean="0"/>
              <a:t>‹#›</a:t>
            </a:fld>
            <a:endParaRPr lang="en-US"/>
          </a:p>
        </p:txBody>
      </p:sp>
    </p:spTree>
    <p:extLst>
      <p:ext uri="{BB962C8B-B14F-4D97-AF65-F5344CB8AC3E}">
        <p14:creationId xmlns:p14="http://schemas.microsoft.com/office/powerpoint/2010/main" val="1614365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50C723-ACC7-413A-8925-D66AE666A1DD}" type="datetimeFigureOut">
              <a:rPr lang="en-US" smtClean="0"/>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F7F12-35E5-4A8D-B2EB-E3BB15D5B350}" type="slidenum">
              <a:rPr lang="en-US" smtClean="0"/>
              <a:t>‹#›</a:t>
            </a:fld>
            <a:endParaRPr lang="en-US"/>
          </a:p>
        </p:txBody>
      </p:sp>
    </p:spTree>
    <p:extLst>
      <p:ext uri="{BB962C8B-B14F-4D97-AF65-F5344CB8AC3E}">
        <p14:creationId xmlns:p14="http://schemas.microsoft.com/office/powerpoint/2010/main" val="2130654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50C723-ACC7-413A-8925-D66AE666A1DD}" type="datetimeFigureOut">
              <a:rPr lang="en-US" smtClean="0"/>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2F7F12-35E5-4A8D-B2EB-E3BB15D5B350}" type="slidenum">
              <a:rPr lang="en-US" smtClean="0"/>
              <a:t>‹#›</a:t>
            </a:fld>
            <a:endParaRPr lang="en-US"/>
          </a:p>
        </p:txBody>
      </p:sp>
    </p:spTree>
    <p:extLst>
      <p:ext uri="{BB962C8B-B14F-4D97-AF65-F5344CB8AC3E}">
        <p14:creationId xmlns:p14="http://schemas.microsoft.com/office/powerpoint/2010/main" val="671913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50C723-ACC7-413A-8925-D66AE666A1DD}" type="datetimeFigureOut">
              <a:rPr lang="en-US" smtClean="0"/>
              <a:t>5/30/2018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2F7F12-35E5-4A8D-B2EB-E3BB15D5B350}" type="slidenum">
              <a:rPr lang="en-US" smtClean="0"/>
              <a:t>‹#›</a:t>
            </a:fld>
            <a:endParaRPr lang="en-US"/>
          </a:p>
        </p:txBody>
      </p:sp>
    </p:spTree>
    <p:extLst>
      <p:ext uri="{BB962C8B-B14F-4D97-AF65-F5344CB8AC3E}">
        <p14:creationId xmlns:p14="http://schemas.microsoft.com/office/powerpoint/2010/main" val="66431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50C723-ACC7-413A-8925-D66AE666A1DD}" type="datetimeFigureOut">
              <a:rPr lang="en-US" smtClean="0"/>
              <a:t>5/30/2018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2F7F12-35E5-4A8D-B2EB-E3BB15D5B350}" type="slidenum">
              <a:rPr lang="en-US" smtClean="0"/>
              <a:t>‹#›</a:t>
            </a:fld>
            <a:endParaRPr lang="en-US"/>
          </a:p>
        </p:txBody>
      </p:sp>
    </p:spTree>
    <p:extLst>
      <p:ext uri="{BB962C8B-B14F-4D97-AF65-F5344CB8AC3E}">
        <p14:creationId xmlns:p14="http://schemas.microsoft.com/office/powerpoint/2010/main" val="1963307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50C723-ACC7-413A-8925-D66AE666A1DD}" type="datetimeFigureOut">
              <a:rPr lang="en-US" smtClean="0"/>
              <a:t>5/30/2018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2F7F12-35E5-4A8D-B2EB-E3BB15D5B350}" type="slidenum">
              <a:rPr lang="en-US" smtClean="0"/>
              <a:t>‹#›</a:t>
            </a:fld>
            <a:endParaRPr lang="en-US"/>
          </a:p>
        </p:txBody>
      </p:sp>
    </p:spTree>
    <p:extLst>
      <p:ext uri="{BB962C8B-B14F-4D97-AF65-F5344CB8AC3E}">
        <p14:creationId xmlns:p14="http://schemas.microsoft.com/office/powerpoint/2010/main" val="3681139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50C723-ACC7-413A-8925-D66AE666A1DD}" type="datetimeFigureOut">
              <a:rPr lang="en-US" smtClean="0"/>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2F7F12-35E5-4A8D-B2EB-E3BB15D5B350}" type="slidenum">
              <a:rPr lang="en-US" smtClean="0"/>
              <a:t>‹#›</a:t>
            </a:fld>
            <a:endParaRPr lang="en-US"/>
          </a:p>
        </p:txBody>
      </p:sp>
    </p:spTree>
    <p:extLst>
      <p:ext uri="{BB962C8B-B14F-4D97-AF65-F5344CB8AC3E}">
        <p14:creationId xmlns:p14="http://schemas.microsoft.com/office/powerpoint/2010/main" val="3086113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50C723-ACC7-413A-8925-D66AE666A1DD}" type="datetimeFigureOut">
              <a:rPr lang="en-US" smtClean="0"/>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2F7F12-35E5-4A8D-B2EB-E3BB15D5B350}" type="slidenum">
              <a:rPr lang="en-US" smtClean="0"/>
              <a:t>‹#›</a:t>
            </a:fld>
            <a:endParaRPr lang="en-US"/>
          </a:p>
        </p:txBody>
      </p:sp>
    </p:spTree>
    <p:extLst>
      <p:ext uri="{BB962C8B-B14F-4D97-AF65-F5344CB8AC3E}">
        <p14:creationId xmlns:p14="http://schemas.microsoft.com/office/powerpoint/2010/main" val="4058120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0C723-ACC7-413A-8925-D66AE666A1DD}" type="datetimeFigureOut">
              <a:rPr lang="en-US" smtClean="0"/>
              <a:t>5/30/2018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2F7F12-35E5-4A8D-B2EB-E3BB15D5B350}" type="slidenum">
              <a:rPr lang="en-US" smtClean="0"/>
              <a:t>‹#›</a:t>
            </a:fld>
            <a:endParaRPr lang="en-US"/>
          </a:p>
        </p:txBody>
      </p:sp>
    </p:spTree>
    <p:extLst>
      <p:ext uri="{BB962C8B-B14F-4D97-AF65-F5344CB8AC3E}">
        <p14:creationId xmlns:p14="http://schemas.microsoft.com/office/powerpoint/2010/main" val="13978005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19.png"/><Relationship Id="rId16" Type="http://schemas.openxmlformats.org/officeDocument/2006/relationships/image" Target="../media/image33.jpe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35.png"/><Relationship Id="rId16"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6.png"/><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rlcopeland@nhcs.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rlcopeland@nhcs.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558F58E-93BA-44A3-BCDA-585AFF2E4F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BCD0BBC1-A7D4-445D-98AC-95A6A45D8E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1148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7" name="Content Placeholder 3" descr="A picture containing text&#10;&#10;Description generated with very high confidence">
            <a:extLst>
              <a:ext uri="{FF2B5EF4-FFF2-40B4-BE49-F238E27FC236}">
                <a16:creationId xmlns:a16="http://schemas.microsoft.com/office/drawing/2014/main" id="{763565A2-6640-4023-9952-B88E133CC773}"/>
              </a:ext>
            </a:extLst>
          </p:cNvPr>
          <p:cNvPicPr>
            <a:picLocks noChangeAspect="1"/>
          </p:cNvPicPr>
          <p:nvPr/>
        </p:nvPicPr>
        <p:blipFill rotWithShape="1">
          <a:blip r:embed="rId2">
            <a:extLst>
              <a:ext uri="{28A0092B-C50C-407E-A947-70E740481C1C}">
                <a14:useLocalDpi xmlns:a14="http://schemas.microsoft.com/office/drawing/2010/main" val="0"/>
              </a:ext>
            </a:extLst>
          </a:blip>
          <a:srcRect l="3421" r="5023"/>
          <a:stretch/>
        </p:blipFill>
        <p:spPr>
          <a:xfrm>
            <a:off x="5913124" y="10"/>
            <a:ext cx="6278877"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2" name="Title 1">
            <a:extLst>
              <a:ext uri="{FF2B5EF4-FFF2-40B4-BE49-F238E27FC236}">
                <a16:creationId xmlns:a16="http://schemas.microsoft.com/office/drawing/2014/main" id="{2C5F4F4D-92D3-4E27-BC60-C6003C2E1C7B}"/>
              </a:ext>
            </a:extLst>
          </p:cNvPr>
          <p:cNvSpPr>
            <a:spLocks noGrp="1"/>
          </p:cNvSpPr>
          <p:nvPr>
            <p:ph type="title"/>
          </p:nvPr>
        </p:nvSpPr>
        <p:spPr>
          <a:xfrm>
            <a:off x="655320" y="2510289"/>
            <a:ext cx="5641963" cy="2587842"/>
          </a:xfrm>
        </p:spPr>
        <p:txBody>
          <a:bodyPr vert="horz" lIns="91440" tIns="45720" rIns="91440" bIns="45720" rtlCol="0" anchor="t">
            <a:noAutofit/>
          </a:bodyPr>
          <a:lstStyle/>
          <a:p>
            <a:r>
              <a:rPr lang="en-US" sz="6000" b="1" dirty="0">
                <a:latin typeface="Segoe UI" panose="020B0502040204020203" pitchFamily="34" charset="0"/>
                <a:cs typeface="Segoe UI" panose="020B0502040204020203" pitchFamily="34" charset="0"/>
              </a:rPr>
              <a:t>Slide Deck of Visuals and Logos </a:t>
            </a:r>
            <a:br>
              <a:rPr lang="en-US" sz="6000" b="1" dirty="0">
                <a:latin typeface="Segoe UI" panose="020B0502040204020203" pitchFamily="34" charset="0"/>
                <a:cs typeface="Segoe UI" panose="020B0502040204020203" pitchFamily="34" charset="0"/>
              </a:rPr>
            </a:br>
            <a:br>
              <a:rPr lang="en-US" sz="6000" b="1" dirty="0">
                <a:latin typeface="Segoe UI" panose="020B0502040204020203" pitchFamily="34" charset="0"/>
                <a:cs typeface="Segoe UI" panose="020B0502040204020203" pitchFamily="34" charset="0"/>
              </a:rPr>
            </a:br>
            <a:br>
              <a:rPr lang="en-US" sz="6000" b="1" dirty="0">
                <a:latin typeface="Segoe UI" panose="020B0502040204020203" pitchFamily="34" charset="0"/>
                <a:cs typeface="Segoe UI" panose="020B0502040204020203" pitchFamily="34" charset="0"/>
              </a:rPr>
            </a:br>
            <a:endParaRPr lang="en-US" sz="60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76466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833B025E-1C0C-49FA-A0B2-7CEDFC3278EC}"/>
              </a:ext>
            </a:extLst>
          </p:cNvPr>
          <p:cNvGraphicFramePr>
            <a:graphicFrameLocks/>
          </p:cNvGraphicFramePr>
          <p:nvPr>
            <p:extLst>
              <p:ext uri="{D42A27DB-BD31-4B8C-83A1-F6EECF244321}">
                <p14:modId xmlns:p14="http://schemas.microsoft.com/office/powerpoint/2010/main" val="960929938"/>
              </p:ext>
            </p:extLst>
          </p:nvPr>
        </p:nvGraphicFramePr>
        <p:xfrm>
          <a:off x="2786962" y="2368527"/>
          <a:ext cx="4813322" cy="331036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088A481C-8C74-42C1-BBF7-557CEA06EE7E}"/>
              </a:ext>
            </a:extLst>
          </p:cNvPr>
          <p:cNvSpPr txBox="1"/>
          <p:nvPr/>
        </p:nvSpPr>
        <p:spPr>
          <a:xfrm>
            <a:off x="2862511" y="1271727"/>
            <a:ext cx="6466978" cy="923330"/>
          </a:xfrm>
          <a:prstGeom prst="rect">
            <a:avLst/>
          </a:prstGeom>
          <a:noFill/>
          <a:ln>
            <a:noFill/>
          </a:ln>
        </p:spPr>
        <p:txBody>
          <a:bodyPr wrap="square" rtlCol="0">
            <a:spAutoFit/>
          </a:bodyPr>
          <a:lstStyle/>
          <a:p>
            <a:r>
              <a:rPr lang="en-US" dirty="0">
                <a:latin typeface="Segoe UI" panose="020B0502040204020203" pitchFamily="34" charset="0"/>
                <a:ea typeface="Verdana" panose="020B0604030504040204" pitchFamily="34" charset="0"/>
                <a:cs typeface="Segoe UI" panose="020B0502040204020203" pitchFamily="34" charset="0"/>
              </a:rPr>
              <a:t>Are residents of the Twin Counties meeting the Healthy Carolina 2020 objectives of 150 minutes/week of moderate or 75 minutes/week of vigorous physical activity?  </a:t>
            </a:r>
          </a:p>
        </p:txBody>
      </p:sp>
    </p:spTree>
    <p:extLst>
      <p:ext uri="{BB962C8B-B14F-4D97-AF65-F5344CB8AC3E}">
        <p14:creationId xmlns:p14="http://schemas.microsoft.com/office/powerpoint/2010/main" val="1077532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3ACFAD5-2D82-4D3E-8FBC-8929A7118429}"/>
              </a:ext>
            </a:extLst>
          </p:cNvPr>
          <p:cNvSpPr txBox="1"/>
          <p:nvPr/>
        </p:nvSpPr>
        <p:spPr>
          <a:xfrm>
            <a:off x="3095822" y="1487071"/>
            <a:ext cx="6816663" cy="707886"/>
          </a:xfrm>
          <a:prstGeom prst="rect">
            <a:avLst/>
          </a:prstGeom>
          <a:noFill/>
          <a:ln>
            <a:noFill/>
          </a:ln>
        </p:spPr>
        <p:txBody>
          <a:bodyPr wrap="square" rtlCol="0">
            <a:spAutoFit/>
          </a:bodyPr>
          <a:lstStyle/>
          <a:p>
            <a:r>
              <a:rPr lang="en-US" sz="2000" dirty="0">
                <a:solidFill>
                  <a:srgbClr val="002060"/>
                </a:solidFill>
                <a:latin typeface="Verdana Pro" panose="020B0604030504040204" pitchFamily="34" charset="0"/>
                <a:cs typeface="Segoe UI" panose="020B0502040204020203" pitchFamily="34" charset="0"/>
              </a:rPr>
              <a:t>What ways do you access the internet? </a:t>
            </a:r>
            <a:r>
              <a:rPr lang="en-US" sz="2000" i="1" dirty="0">
                <a:solidFill>
                  <a:srgbClr val="002060"/>
                </a:solidFill>
                <a:latin typeface="Verdana Pro" panose="020B0604030504040204" pitchFamily="34" charset="0"/>
              </a:rPr>
              <a:t>Respondents chose all that applied. Totals &gt; 100%</a:t>
            </a:r>
            <a:endParaRPr lang="en-US" sz="2000" dirty="0">
              <a:solidFill>
                <a:srgbClr val="002060"/>
              </a:solidFill>
              <a:latin typeface="Verdana Pro" panose="020B0604030504040204" pitchFamily="34" charset="0"/>
              <a:cs typeface="Segoe UI" panose="020B0502040204020203" pitchFamily="34" charset="0"/>
            </a:endParaRPr>
          </a:p>
        </p:txBody>
      </p:sp>
      <p:pic>
        <p:nvPicPr>
          <p:cNvPr id="3" name="Picture 2" descr="A screenshot of a cell phone&#10;&#10;Description generated with very high confidence">
            <a:extLst>
              <a:ext uri="{FF2B5EF4-FFF2-40B4-BE49-F238E27FC236}">
                <a16:creationId xmlns:a16="http://schemas.microsoft.com/office/drawing/2014/main" id="{EE01F414-82D5-4E16-99F0-8FA50F1117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1268" y="2387403"/>
            <a:ext cx="7131217" cy="3375724"/>
          </a:xfrm>
          <a:prstGeom prst="rect">
            <a:avLst/>
          </a:prstGeom>
        </p:spPr>
      </p:pic>
    </p:spTree>
    <p:extLst>
      <p:ext uri="{BB962C8B-B14F-4D97-AF65-F5344CB8AC3E}">
        <p14:creationId xmlns:p14="http://schemas.microsoft.com/office/powerpoint/2010/main" val="2662392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F242A65-BE50-4AD9-BCB2-B2E1A38991DA}"/>
              </a:ext>
            </a:extLst>
          </p:cNvPr>
          <p:cNvSpPr txBox="1">
            <a:spLocks noGrp="1"/>
          </p:cNvSpPr>
          <p:nvPr>
            <p:ph type="title"/>
          </p:nvPr>
        </p:nvSpPr>
        <p:spPr>
          <a:xfrm>
            <a:off x="1953768" y="1053553"/>
            <a:ext cx="10515600" cy="369332"/>
          </a:xfrm>
          <a:prstGeom prst="rect">
            <a:avLst/>
          </a:prstGeom>
          <a:noFill/>
          <a:ln>
            <a:noFill/>
          </a:ln>
        </p:spPr>
        <p:txBody>
          <a:bodyPr wrap="square" rtlCol="0">
            <a:spAutoFit/>
          </a:bodyPr>
          <a:lstStyle/>
          <a:p>
            <a:r>
              <a:rPr lang="en-US" sz="2000" dirty="0">
                <a:latin typeface="Segoe UI" panose="020B0502040204020203" pitchFamily="34" charset="0"/>
                <a:cs typeface="Segoe UI" panose="020B0502040204020203" pitchFamily="34" charset="0"/>
              </a:rPr>
              <a:t>How are you likely to find out about health care, 5k, or healthy fun days?*  </a:t>
            </a:r>
          </a:p>
        </p:txBody>
      </p:sp>
      <p:sp>
        <p:nvSpPr>
          <p:cNvPr id="4" name="TextBox 3">
            <a:extLst>
              <a:ext uri="{FF2B5EF4-FFF2-40B4-BE49-F238E27FC236}">
                <a16:creationId xmlns:a16="http://schemas.microsoft.com/office/drawing/2014/main" id="{3B0DFBF0-BE42-49F8-B8CF-D1F38A4A401C}"/>
              </a:ext>
            </a:extLst>
          </p:cNvPr>
          <p:cNvSpPr txBox="1"/>
          <p:nvPr/>
        </p:nvSpPr>
        <p:spPr>
          <a:xfrm>
            <a:off x="6653719" y="1408811"/>
            <a:ext cx="3653791" cy="276999"/>
          </a:xfrm>
          <a:prstGeom prst="rect">
            <a:avLst/>
          </a:prstGeom>
          <a:noFill/>
          <a:ln>
            <a:noFill/>
          </a:ln>
        </p:spPr>
        <p:txBody>
          <a:bodyPr wrap="square" rtlCol="0">
            <a:spAutoFit/>
          </a:bodyPr>
          <a:lstStyle/>
          <a:p>
            <a:r>
              <a:rPr lang="en-US" sz="1200" i="1" dirty="0">
                <a:latin typeface="Segoe UI" panose="020B0502040204020203" pitchFamily="34" charset="0"/>
                <a:cs typeface="Segoe UI" panose="020B0502040204020203" pitchFamily="34" charset="0"/>
              </a:rPr>
              <a:t>*Respondents chose all that applied. Totals &gt; 100%</a:t>
            </a:r>
          </a:p>
        </p:txBody>
      </p:sp>
      <p:pic>
        <p:nvPicPr>
          <p:cNvPr id="10" name="Picture 9" descr="A screenshot of a cell phone&#10;&#10;Description generated with very high confidence">
            <a:extLst>
              <a:ext uri="{FF2B5EF4-FFF2-40B4-BE49-F238E27FC236}">
                <a16:creationId xmlns:a16="http://schemas.microsoft.com/office/drawing/2014/main" id="{16D73B9C-36B0-45FF-B396-F0F300E9DC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9495" y="1778143"/>
            <a:ext cx="7697153" cy="4238662"/>
          </a:xfrm>
          <a:prstGeom prst="rect">
            <a:avLst/>
          </a:prstGeom>
        </p:spPr>
      </p:pic>
    </p:spTree>
    <p:extLst>
      <p:ext uri="{BB962C8B-B14F-4D97-AF65-F5344CB8AC3E}">
        <p14:creationId xmlns:p14="http://schemas.microsoft.com/office/powerpoint/2010/main" val="3916230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73C973B-C091-4B40-AE68-F536725625D1}"/>
              </a:ext>
            </a:extLst>
          </p:cNvPr>
          <p:cNvPicPr>
            <a:picLocks noGrp="1" noChangeAspect="1"/>
          </p:cNvPicPr>
          <p:nvPr>
            <p:ph idx="1"/>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62529" y="481241"/>
            <a:ext cx="1830859" cy="1830859"/>
          </a:xfrm>
          <a:prstGeom prst="rect">
            <a:avLst/>
          </a:prstGeom>
          <a:effectLst>
            <a:outerShdw blurRad="50800" dist="38100" dir="10800000" algn="r" rotWithShape="0">
              <a:prstClr val="black">
                <a:alpha val="40000"/>
              </a:prstClr>
            </a:outerShdw>
          </a:effectLst>
        </p:spPr>
      </p:pic>
      <p:sp>
        <p:nvSpPr>
          <p:cNvPr id="7" name="TextBox 6">
            <a:extLst>
              <a:ext uri="{FF2B5EF4-FFF2-40B4-BE49-F238E27FC236}">
                <a16:creationId xmlns:a16="http://schemas.microsoft.com/office/drawing/2014/main" id="{5209AD07-96ED-42DB-9205-6893EF4E07E6}"/>
              </a:ext>
            </a:extLst>
          </p:cNvPr>
          <p:cNvSpPr txBox="1"/>
          <p:nvPr/>
        </p:nvSpPr>
        <p:spPr>
          <a:xfrm flipH="1">
            <a:off x="3999127" y="1198398"/>
            <a:ext cx="4833976" cy="707886"/>
          </a:xfrm>
          <a:prstGeom prst="rect">
            <a:avLst/>
          </a:prstGeom>
          <a:noFill/>
        </p:spPr>
        <p:txBody>
          <a:bodyPr wrap="square" rtlCol="0">
            <a:spAutoFit/>
          </a:bodyPr>
          <a:lstStyle/>
          <a:p>
            <a:r>
              <a:rPr lang="en-US" sz="2000" dirty="0">
                <a:latin typeface="Segoe UI" panose="020B0502040204020203" pitchFamily="34" charset="0"/>
                <a:ea typeface="Gadugi" panose="020B0502040204020203" pitchFamily="34" charset="0"/>
                <a:cs typeface="Segoe UI" panose="020B0502040204020203" pitchFamily="34" charset="0"/>
              </a:rPr>
              <a:t>For how many days during the past 30 days </a:t>
            </a:r>
            <a:r>
              <a:rPr lang="en-US" sz="2000" b="1" dirty="0">
                <a:latin typeface="Segoe UI" panose="020B0502040204020203" pitchFamily="34" charset="0"/>
                <a:ea typeface="Gadugi" panose="020B0502040204020203" pitchFamily="34" charset="0"/>
                <a:cs typeface="Segoe UI" panose="020B0502040204020203" pitchFamily="34" charset="0"/>
              </a:rPr>
              <a:t>was your mental health not good? </a:t>
            </a:r>
          </a:p>
        </p:txBody>
      </p:sp>
      <p:graphicFrame>
        <p:nvGraphicFramePr>
          <p:cNvPr id="5" name="Chart 4">
            <a:extLst>
              <a:ext uri="{FF2B5EF4-FFF2-40B4-BE49-F238E27FC236}">
                <a16:creationId xmlns:a16="http://schemas.microsoft.com/office/drawing/2014/main" id="{58F47967-D2F9-4960-97BE-4C382A83CACF}"/>
              </a:ext>
            </a:extLst>
          </p:cNvPr>
          <p:cNvGraphicFramePr>
            <a:graphicFrameLocks/>
          </p:cNvGraphicFramePr>
          <p:nvPr>
            <p:extLst>
              <p:ext uri="{D42A27DB-BD31-4B8C-83A1-F6EECF244321}">
                <p14:modId xmlns:p14="http://schemas.microsoft.com/office/powerpoint/2010/main" val="322518592"/>
              </p:ext>
            </p:extLst>
          </p:nvPr>
        </p:nvGraphicFramePr>
        <p:xfrm>
          <a:off x="3235602" y="2129220"/>
          <a:ext cx="6361025" cy="38966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83852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07708-AA1C-4534-862E-C3255A55199C}"/>
              </a:ext>
            </a:extLst>
          </p:cNvPr>
          <p:cNvSpPr>
            <a:spLocks noGrp="1"/>
          </p:cNvSpPr>
          <p:nvPr>
            <p:ph type="ctrTitle"/>
          </p:nvPr>
        </p:nvSpPr>
        <p:spPr>
          <a:xfrm>
            <a:off x="1944547" y="2491098"/>
            <a:ext cx="8079129" cy="1768714"/>
          </a:xfrm>
        </p:spPr>
        <p:txBody>
          <a:bodyPr>
            <a:normAutofit fontScale="90000"/>
          </a:bodyPr>
          <a:lstStyle/>
          <a:p>
            <a:r>
              <a:rPr lang="en-US" sz="4900" b="1">
                <a:latin typeface="Segoe UI" panose="020B0502040204020203" pitchFamily="34" charset="0"/>
                <a:cs typeface="Segoe UI" panose="020B0502040204020203" pitchFamily="34" charset="0"/>
              </a:rPr>
              <a:t>Healthy N.C. 2020 Objectives</a:t>
            </a:r>
            <a:br>
              <a:rPr lang="en-US" sz="4800" b="1">
                <a:latin typeface="Segoe UI" panose="020B0502040204020203" pitchFamily="34" charset="0"/>
                <a:cs typeface="Segoe UI" panose="020B0502040204020203" pitchFamily="34" charset="0"/>
              </a:rPr>
            </a:br>
            <a:br>
              <a:rPr lang="en-US" sz="1200" b="1">
                <a:latin typeface="Segoe UI" panose="020B0502040204020203" pitchFamily="34" charset="0"/>
                <a:cs typeface="Segoe UI" panose="020B0502040204020203" pitchFamily="34" charset="0"/>
              </a:rPr>
            </a:br>
            <a:r>
              <a:rPr lang="en-US" sz="2400" b="1">
                <a:latin typeface="Segoe UI" panose="020B0502040204020203" pitchFamily="34" charset="0"/>
                <a:cs typeface="Segoe UI" panose="020B0502040204020203" pitchFamily="34" charset="0"/>
              </a:rPr>
              <a:t>Comparing Nash and Edgecombe Counties with Healthy North Carolina 2020 Targets</a:t>
            </a:r>
          </a:p>
        </p:txBody>
      </p:sp>
      <p:pic>
        <p:nvPicPr>
          <p:cNvPr id="4" name="Picture 3" descr="A close up of a logo&#10;&#10;Description generated with very high confidence">
            <a:extLst>
              <a:ext uri="{FF2B5EF4-FFF2-40B4-BE49-F238E27FC236}">
                <a16:creationId xmlns:a16="http://schemas.microsoft.com/office/drawing/2014/main" id="{9480EE69-887D-4E2D-8BB4-622A898132D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125609" y="4675029"/>
            <a:ext cx="492633" cy="510459"/>
          </a:xfrm>
          <a:prstGeom prst="rect">
            <a:avLst/>
          </a:prstGeom>
        </p:spPr>
      </p:pic>
      <p:pic>
        <p:nvPicPr>
          <p:cNvPr id="5" name="Picture 4" descr="A picture containing object, first-aid kit&#10;&#10;Description generated with very high confidence">
            <a:extLst>
              <a:ext uri="{FF2B5EF4-FFF2-40B4-BE49-F238E27FC236}">
                <a16:creationId xmlns:a16="http://schemas.microsoft.com/office/drawing/2014/main" id="{4E6A97D9-3EDB-43D1-A010-0F2A6706808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64725" y="4550969"/>
            <a:ext cx="698854" cy="724141"/>
          </a:xfrm>
          <a:prstGeom prst="rect">
            <a:avLst/>
          </a:prstGeom>
        </p:spPr>
      </p:pic>
      <p:pic>
        <p:nvPicPr>
          <p:cNvPr id="7" name="Picture 6">
            <a:extLst>
              <a:ext uri="{FF2B5EF4-FFF2-40B4-BE49-F238E27FC236}">
                <a16:creationId xmlns:a16="http://schemas.microsoft.com/office/drawing/2014/main" id="{D6601658-9C31-4527-AB71-A63FB5F212A9}"/>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49320"/>
          <a:stretch/>
        </p:blipFill>
        <p:spPr>
          <a:xfrm>
            <a:off x="5447505" y="4640871"/>
            <a:ext cx="278444" cy="569294"/>
          </a:xfrm>
          <a:prstGeom prst="rect">
            <a:avLst/>
          </a:prstGeom>
        </p:spPr>
      </p:pic>
      <p:pic>
        <p:nvPicPr>
          <p:cNvPr id="8" name="Picture 7">
            <a:extLst>
              <a:ext uri="{FF2B5EF4-FFF2-40B4-BE49-F238E27FC236}">
                <a16:creationId xmlns:a16="http://schemas.microsoft.com/office/drawing/2014/main" id="{62739887-66A3-459A-BC46-668BB8B44AC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27723" y="4675029"/>
            <a:ext cx="492632" cy="510458"/>
          </a:xfrm>
          <a:prstGeom prst="rect">
            <a:avLst/>
          </a:prstGeom>
        </p:spPr>
      </p:pic>
      <p:pic>
        <p:nvPicPr>
          <p:cNvPr id="9" name="Picture 8" descr="A close up of a logo&#10;&#10;Description generated with high confidence">
            <a:extLst>
              <a:ext uri="{FF2B5EF4-FFF2-40B4-BE49-F238E27FC236}">
                <a16:creationId xmlns:a16="http://schemas.microsoft.com/office/drawing/2014/main" id="{386D0796-A457-49C3-9A8E-87E3331DD62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269776" y="4605949"/>
            <a:ext cx="607461" cy="629442"/>
          </a:xfrm>
          <a:prstGeom prst="rect">
            <a:avLst/>
          </a:prstGeom>
        </p:spPr>
      </p:pic>
      <p:pic>
        <p:nvPicPr>
          <p:cNvPr id="10" name="Picture 9" descr="A close up of a logo&#10;&#10;Description generated with high confidence">
            <a:extLst>
              <a:ext uri="{FF2B5EF4-FFF2-40B4-BE49-F238E27FC236}">
                <a16:creationId xmlns:a16="http://schemas.microsoft.com/office/drawing/2014/main" id="{A865E3DB-8903-4A0F-85A7-EEF95BCF77B0}"/>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930814" y="4432702"/>
            <a:ext cx="895445" cy="927846"/>
          </a:xfrm>
          <a:prstGeom prst="rect">
            <a:avLst/>
          </a:prstGeom>
        </p:spPr>
      </p:pic>
      <p:pic>
        <p:nvPicPr>
          <p:cNvPr id="11" name="Picture 10" descr="A close up of a logo&#10;&#10;Description generated with high confidence">
            <a:extLst>
              <a:ext uri="{FF2B5EF4-FFF2-40B4-BE49-F238E27FC236}">
                <a16:creationId xmlns:a16="http://schemas.microsoft.com/office/drawing/2014/main" id="{854F67F4-435E-45D4-B133-8550A58D6BB6}"/>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rot="19790169">
            <a:off x="7837876" y="4573531"/>
            <a:ext cx="710928" cy="736652"/>
          </a:xfrm>
          <a:prstGeom prst="rect">
            <a:avLst/>
          </a:prstGeom>
        </p:spPr>
      </p:pic>
      <p:pic>
        <p:nvPicPr>
          <p:cNvPr id="12" name="Picture 11">
            <a:extLst>
              <a:ext uri="{FF2B5EF4-FFF2-40B4-BE49-F238E27FC236}">
                <a16:creationId xmlns:a16="http://schemas.microsoft.com/office/drawing/2014/main" id="{3D6959D5-F2AA-4955-8BE0-6B0D679FCE2E}"/>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316206" y="4647731"/>
            <a:ext cx="595730" cy="617286"/>
          </a:xfrm>
          <a:prstGeom prst="rect">
            <a:avLst/>
          </a:prstGeom>
        </p:spPr>
      </p:pic>
      <p:pic>
        <p:nvPicPr>
          <p:cNvPr id="13" name="Picture 12">
            <a:extLst>
              <a:ext uri="{FF2B5EF4-FFF2-40B4-BE49-F238E27FC236}">
                <a16:creationId xmlns:a16="http://schemas.microsoft.com/office/drawing/2014/main" id="{D8A5D73F-2762-482F-A45A-B9AD3A38967C}"/>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773732" y="5459550"/>
            <a:ext cx="589801" cy="589801"/>
          </a:xfrm>
          <a:prstGeom prst="rect">
            <a:avLst/>
          </a:prstGeom>
        </p:spPr>
      </p:pic>
      <p:pic>
        <p:nvPicPr>
          <p:cNvPr id="14" name="Picture 13">
            <a:extLst>
              <a:ext uri="{FF2B5EF4-FFF2-40B4-BE49-F238E27FC236}">
                <a16:creationId xmlns:a16="http://schemas.microsoft.com/office/drawing/2014/main" id="{4CB4755B-46C6-4A58-88E3-78BBE3D5ADAC}"/>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4704891" y="5456224"/>
            <a:ext cx="595730" cy="595730"/>
          </a:xfrm>
          <a:prstGeom prst="rect">
            <a:avLst/>
          </a:prstGeom>
        </p:spPr>
      </p:pic>
      <p:pic>
        <p:nvPicPr>
          <p:cNvPr id="15" name="Picture 14" descr="A close up of a logo&#10;&#10;Description generated with very high confidence">
            <a:extLst>
              <a:ext uri="{FF2B5EF4-FFF2-40B4-BE49-F238E27FC236}">
                <a16:creationId xmlns:a16="http://schemas.microsoft.com/office/drawing/2014/main" id="{149DB483-8BF8-477A-B517-0E764571B0F0}"/>
              </a:ext>
            </a:extLst>
          </p:cNvPr>
          <p:cNvPicPr>
            <a:picLocks noChangeAspect="1"/>
          </p:cNvPicPr>
          <p:nvPr/>
        </p:nvPicPr>
        <p:blipFill rotWithShape="1">
          <a:blip r:embed="rId12" cstate="hqprint">
            <a:extLst>
              <a:ext uri="{28A0092B-C50C-407E-A947-70E740481C1C}">
                <a14:useLocalDpi xmlns:a14="http://schemas.microsoft.com/office/drawing/2010/main" val="0"/>
              </a:ext>
            </a:extLst>
          </a:blip>
          <a:srcRect t="1" b="7842"/>
          <a:stretch/>
        </p:blipFill>
        <p:spPr>
          <a:xfrm>
            <a:off x="5394106" y="5435002"/>
            <a:ext cx="687482" cy="633559"/>
          </a:xfrm>
          <a:prstGeom prst="rect">
            <a:avLst/>
          </a:prstGeom>
        </p:spPr>
      </p:pic>
      <p:pic>
        <p:nvPicPr>
          <p:cNvPr id="16" name="Picture 15">
            <a:extLst>
              <a:ext uri="{FF2B5EF4-FFF2-40B4-BE49-F238E27FC236}">
                <a16:creationId xmlns:a16="http://schemas.microsoft.com/office/drawing/2014/main" id="{6D881B1C-738B-487B-A3DE-29D6AC7FFF37}"/>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6131340" y="5378525"/>
            <a:ext cx="589801" cy="589801"/>
          </a:xfrm>
          <a:prstGeom prst="rect">
            <a:avLst/>
          </a:prstGeom>
        </p:spPr>
      </p:pic>
      <p:sp>
        <p:nvSpPr>
          <p:cNvPr id="17" name="TextBox 16">
            <a:extLst>
              <a:ext uri="{FF2B5EF4-FFF2-40B4-BE49-F238E27FC236}">
                <a16:creationId xmlns:a16="http://schemas.microsoft.com/office/drawing/2014/main" id="{FC3D4554-8983-4E7A-9A11-6CBF861031B8}"/>
              </a:ext>
            </a:extLst>
          </p:cNvPr>
          <p:cNvSpPr txBox="1"/>
          <p:nvPr/>
        </p:nvSpPr>
        <p:spPr>
          <a:xfrm>
            <a:off x="6123678" y="5936098"/>
            <a:ext cx="589801" cy="369332"/>
          </a:xfrm>
          <a:prstGeom prst="rect">
            <a:avLst/>
          </a:prstGeom>
          <a:noFill/>
        </p:spPr>
        <p:txBody>
          <a:bodyPr wrap="square" rtlCol="0">
            <a:spAutoFit/>
          </a:bodyPr>
          <a:lstStyle/>
          <a:p>
            <a:pPr algn="ctr"/>
            <a:r>
              <a:rPr lang="en-US" b="1" dirty="0">
                <a:solidFill>
                  <a:schemeClr val="tx1">
                    <a:lumMod val="50000"/>
                    <a:lumOff val="50000"/>
                  </a:schemeClr>
                </a:solidFill>
                <a:latin typeface="Segoe UI" panose="020B0502040204020203" pitchFamily="34" charset="0"/>
                <a:cs typeface="Segoe UI" panose="020B0502040204020203" pitchFamily="34" charset="0"/>
              </a:rPr>
              <a:t>HIV</a:t>
            </a:r>
          </a:p>
        </p:txBody>
      </p:sp>
      <p:pic>
        <p:nvPicPr>
          <p:cNvPr id="18" name="Picture 17" descr="A close up of a logo&#10;&#10;Description generated with very high confidence">
            <a:extLst>
              <a:ext uri="{FF2B5EF4-FFF2-40B4-BE49-F238E27FC236}">
                <a16:creationId xmlns:a16="http://schemas.microsoft.com/office/drawing/2014/main" id="{08511A38-E3F8-4289-8DAA-6A524159BBAE}"/>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6800913" y="5409799"/>
            <a:ext cx="678485" cy="678485"/>
          </a:xfrm>
          <a:prstGeom prst="rect">
            <a:avLst/>
          </a:prstGeom>
        </p:spPr>
      </p:pic>
      <p:pic>
        <p:nvPicPr>
          <p:cNvPr id="19" name="Picture 18" descr="A close up of a logo&#10;&#10;Description generated with high confidence">
            <a:extLst>
              <a:ext uri="{FF2B5EF4-FFF2-40B4-BE49-F238E27FC236}">
                <a16:creationId xmlns:a16="http://schemas.microsoft.com/office/drawing/2014/main" id="{2DA80980-6CC4-43D5-8D65-494315767414}"/>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7599771" y="5409799"/>
            <a:ext cx="678485" cy="678485"/>
          </a:xfrm>
          <a:prstGeom prst="rect">
            <a:avLst/>
          </a:prstGeom>
        </p:spPr>
      </p:pic>
      <p:pic>
        <p:nvPicPr>
          <p:cNvPr id="26" name="Picture 25" descr="A picture containing text&#10;&#10;Description generated with very high confidence">
            <a:extLst>
              <a:ext uri="{FF2B5EF4-FFF2-40B4-BE49-F238E27FC236}">
                <a16:creationId xmlns:a16="http://schemas.microsoft.com/office/drawing/2014/main" id="{F13DC79C-C560-498B-A5D6-1750B14B33FF}"/>
              </a:ext>
            </a:extLst>
          </p:cNvPr>
          <p:cNvPicPr>
            <a:picLocks noChangeAspect="1"/>
          </p:cNvPicPr>
          <p:nvPr/>
        </p:nvPicPr>
        <p:blipFill rotWithShape="1">
          <a:blip r:embed="rId16" cstate="hqprint">
            <a:extLst>
              <a:ext uri="{28A0092B-C50C-407E-A947-70E740481C1C}">
                <a14:useLocalDpi xmlns:a14="http://schemas.microsoft.com/office/drawing/2010/main" val="0"/>
              </a:ext>
            </a:extLst>
          </a:blip>
          <a:srcRect t="7905" b="31547"/>
          <a:stretch/>
        </p:blipFill>
        <p:spPr>
          <a:xfrm>
            <a:off x="4242372" y="352802"/>
            <a:ext cx="3522055" cy="2132553"/>
          </a:xfrm>
          <a:prstGeom prst="rect">
            <a:avLst/>
          </a:prstGeom>
        </p:spPr>
      </p:pic>
      <p:pic>
        <p:nvPicPr>
          <p:cNvPr id="6" name="Picture 5" descr="A close up of a sign&#10;&#10;Description generated with high confidence">
            <a:extLst>
              <a:ext uri="{FF2B5EF4-FFF2-40B4-BE49-F238E27FC236}">
                <a16:creationId xmlns:a16="http://schemas.microsoft.com/office/drawing/2014/main" id="{DFB52C67-2477-4A1E-BF54-BCF04AE0459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577287" y="4714724"/>
            <a:ext cx="752477" cy="431067"/>
          </a:xfrm>
          <a:prstGeom prst="rect">
            <a:avLst/>
          </a:prstGeom>
        </p:spPr>
      </p:pic>
    </p:spTree>
    <p:extLst>
      <p:ext uri="{BB962C8B-B14F-4D97-AF65-F5344CB8AC3E}">
        <p14:creationId xmlns:p14="http://schemas.microsoft.com/office/powerpoint/2010/main" val="1798656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3BAC080-4B5A-451C-B8CD-101748123A43}"/>
              </a:ext>
            </a:extLst>
          </p:cNvPr>
          <p:cNvGraphicFramePr>
            <a:graphicFrameLocks noGrp="1"/>
          </p:cNvGraphicFramePr>
          <p:nvPr>
            <p:extLst>
              <p:ext uri="{D42A27DB-BD31-4B8C-83A1-F6EECF244321}">
                <p14:modId xmlns:p14="http://schemas.microsoft.com/office/powerpoint/2010/main" val="3980687409"/>
              </p:ext>
            </p:extLst>
          </p:nvPr>
        </p:nvGraphicFramePr>
        <p:xfrm>
          <a:off x="717627" y="226519"/>
          <a:ext cx="5254906" cy="5844102"/>
        </p:xfrm>
        <a:graphic>
          <a:graphicData uri="http://schemas.openxmlformats.org/drawingml/2006/table">
            <a:tbl>
              <a:tblPr firstRow="1" bandRow="1">
                <a:tableStyleId>{5C22544A-7EE6-4342-B048-85BDC9FD1C3A}</a:tableStyleId>
              </a:tblPr>
              <a:tblGrid>
                <a:gridCol w="2534858">
                  <a:extLst>
                    <a:ext uri="{9D8B030D-6E8A-4147-A177-3AD203B41FA5}">
                      <a16:colId xmlns:a16="http://schemas.microsoft.com/office/drawing/2014/main" val="541966812"/>
                    </a:ext>
                  </a:extLst>
                </a:gridCol>
                <a:gridCol w="682842">
                  <a:extLst>
                    <a:ext uri="{9D8B030D-6E8A-4147-A177-3AD203B41FA5}">
                      <a16:colId xmlns:a16="http://schemas.microsoft.com/office/drawing/2014/main" val="1794082939"/>
                    </a:ext>
                  </a:extLst>
                </a:gridCol>
                <a:gridCol w="995487">
                  <a:extLst>
                    <a:ext uri="{9D8B030D-6E8A-4147-A177-3AD203B41FA5}">
                      <a16:colId xmlns:a16="http://schemas.microsoft.com/office/drawing/2014/main" val="2697562927"/>
                    </a:ext>
                  </a:extLst>
                </a:gridCol>
                <a:gridCol w="1041719">
                  <a:extLst>
                    <a:ext uri="{9D8B030D-6E8A-4147-A177-3AD203B41FA5}">
                      <a16:colId xmlns:a16="http://schemas.microsoft.com/office/drawing/2014/main" val="1471904989"/>
                    </a:ext>
                  </a:extLst>
                </a:gridCol>
              </a:tblGrid>
              <a:tr h="592483">
                <a:tc>
                  <a:txBody>
                    <a:bodyPr/>
                    <a:lstStyle/>
                    <a:p>
                      <a:pPr algn="ctr"/>
                      <a:r>
                        <a:rPr lang="en-US" sz="1200">
                          <a:latin typeface="Segoe UI" panose="020B0502040204020203" pitchFamily="34" charset="0"/>
                          <a:cs typeface="Segoe UI" panose="020B0502040204020203" pitchFamily="34" charset="0"/>
                        </a:rPr>
                        <a:t>Objective</a:t>
                      </a:r>
                    </a:p>
                  </a:txBody>
                  <a:tcPr marT="182880">
                    <a:solidFill>
                      <a:srgbClr val="1E9DD4"/>
                    </a:solidFill>
                  </a:tcPr>
                </a:tc>
                <a:tc>
                  <a:txBody>
                    <a:bodyPr/>
                    <a:lstStyle/>
                    <a:p>
                      <a:pPr algn="ctr"/>
                      <a:r>
                        <a:rPr lang="en-US" sz="1200">
                          <a:latin typeface="Segoe UI" panose="020B0502040204020203" pitchFamily="34" charset="0"/>
                          <a:cs typeface="Segoe UI" panose="020B0502040204020203" pitchFamily="34" charset="0"/>
                        </a:rPr>
                        <a:t>Target</a:t>
                      </a:r>
                    </a:p>
                  </a:txBody>
                  <a:tcPr marL="0" marR="0" marT="182880">
                    <a:solidFill>
                      <a:srgbClr val="1E9DD4"/>
                    </a:solidFill>
                  </a:tcPr>
                </a:tc>
                <a:tc>
                  <a:txBody>
                    <a:bodyPr/>
                    <a:lstStyle/>
                    <a:p>
                      <a:pPr algn="ctr"/>
                      <a:r>
                        <a:rPr lang="en-US" sz="1200">
                          <a:latin typeface="Segoe UI" panose="020B0502040204020203" pitchFamily="34" charset="0"/>
                          <a:cs typeface="Segoe UI" panose="020B0502040204020203" pitchFamily="34" charset="0"/>
                        </a:rPr>
                        <a:t>Nash †</a:t>
                      </a:r>
                    </a:p>
                  </a:txBody>
                  <a:tcPr marL="0" marR="0" marT="182880">
                    <a:solidFill>
                      <a:srgbClr val="1E9DD4"/>
                    </a:solidFill>
                  </a:tcPr>
                </a:tc>
                <a:tc>
                  <a:txBody>
                    <a:bodyPr/>
                    <a:lstStyle/>
                    <a:p>
                      <a:pPr algn="ctr"/>
                      <a:r>
                        <a:rPr lang="en-US" sz="1200">
                          <a:latin typeface="Segoe UI" panose="020B0502040204020203" pitchFamily="34" charset="0"/>
                          <a:cs typeface="Segoe UI" panose="020B0502040204020203" pitchFamily="34" charset="0"/>
                        </a:rPr>
                        <a:t>Edgecombe † </a:t>
                      </a:r>
                    </a:p>
                  </a:txBody>
                  <a:tcPr marL="0" marR="0" marT="182880">
                    <a:solidFill>
                      <a:srgbClr val="1E9DD4"/>
                    </a:solidFill>
                  </a:tcPr>
                </a:tc>
                <a:extLst>
                  <a:ext uri="{0D108BD9-81ED-4DB2-BD59-A6C34878D82A}">
                    <a16:rowId xmlns:a16="http://schemas.microsoft.com/office/drawing/2014/main" val="3712340295"/>
                  </a:ext>
                </a:extLst>
              </a:tr>
              <a:tr h="637168">
                <a:tc>
                  <a:txBody>
                    <a:bodyPr/>
                    <a:lstStyle/>
                    <a:p>
                      <a:pPr lvl="2" algn="l" fontAlgn="b"/>
                      <a:r>
                        <a:rPr lang="en-US" sz="1100" b="0" i="0" u="none" strike="noStrike">
                          <a:solidFill>
                            <a:srgbClr val="000000"/>
                          </a:solidFill>
                          <a:effectLst/>
                          <a:latin typeface="Segoe UI" panose="020B0502040204020203" pitchFamily="34" charset="0"/>
                          <a:cs typeface="Segoe UI" panose="020B0502040204020203" pitchFamily="34" charset="0"/>
                        </a:rPr>
                        <a:t>Reduce the homicide rate (per 100,000 population)</a:t>
                      </a:r>
                    </a:p>
                  </a:txBody>
                  <a:tcPr marL="0" marT="91440" marB="91440" anchor="b">
                    <a:solidFill>
                      <a:schemeClr val="bg1">
                        <a:lumMod val="95000"/>
                      </a:schemeClr>
                    </a:solidFill>
                  </a:tcPr>
                </a:tc>
                <a:tc>
                  <a:txBody>
                    <a:bodyPr/>
                    <a:lstStyle/>
                    <a:p>
                      <a:pPr algn="ctr" fontAlgn="b"/>
                      <a:r>
                        <a:rPr lang="en-US" sz="1100" b="0" i="0" u="none" strike="noStrike">
                          <a:solidFill>
                            <a:srgbClr val="000000"/>
                          </a:solidFill>
                          <a:effectLst/>
                          <a:latin typeface="Segoe UI" panose="020B0502040204020203" pitchFamily="34" charset="0"/>
                          <a:cs typeface="Segoe UI" panose="020B0502040204020203" pitchFamily="34" charset="0"/>
                        </a:rPr>
                        <a:t>7</a:t>
                      </a:r>
                    </a:p>
                  </a:txBody>
                  <a:tcPr marL="0" marR="0" marT="9525" marB="91440" anchor="b">
                    <a:solidFill>
                      <a:schemeClr val="bg1">
                        <a:lumMod val="95000"/>
                      </a:schemeClr>
                    </a:solidFill>
                  </a:tcPr>
                </a:tc>
                <a:tc>
                  <a:txBody>
                    <a:bodyPr/>
                    <a:lstStyle/>
                    <a:p>
                      <a:pPr algn="ctr" fontAlgn="b"/>
                      <a:r>
                        <a:rPr lang="en-US" sz="1100" b="0" i="0" u="none" strike="noStrike">
                          <a:solidFill>
                            <a:srgbClr val="000000"/>
                          </a:solidFill>
                          <a:effectLst/>
                          <a:latin typeface="Segoe UI" panose="020B0502040204020203" pitchFamily="34" charset="0"/>
                          <a:cs typeface="Segoe UI" panose="020B0502040204020203" pitchFamily="34" charset="0"/>
                        </a:rPr>
                        <a:t>3</a:t>
                      </a:r>
                    </a:p>
                  </a:txBody>
                  <a:tcPr marL="0" marR="0" marT="9525" marB="91440" anchor="b">
                    <a:solidFill>
                      <a:schemeClr val="bg1">
                        <a:lumMod val="95000"/>
                      </a:schemeClr>
                    </a:solidFill>
                  </a:tcPr>
                </a:tc>
                <a:tc>
                  <a:txBody>
                    <a:bodyPr/>
                    <a:lstStyle/>
                    <a:p>
                      <a:pPr algn="ctr" fontAlgn="b"/>
                      <a:r>
                        <a:rPr lang="en-US" sz="1100" b="0" i="0" u="none" strike="noStrike">
                          <a:solidFill>
                            <a:srgbClr val="000000"/>
                          </a:solidFill>
                          <a:effectLst/>
                          <a:latin typeface="Segoe UI" panose="020B0502040204020203" pitchFamily="34" charset="0"/>
                          <a:cs typeface="Segoe UI" panose="020B0502040204020203" pitchFamily="34" charset="0"/>
                        </a:rPr>
                        <a:t>27</a:t>
                      </a:r>
                    </a:p>
                  </a:txBody>
                  <a:tcPr marL="0" marR="0" marT="9525" marB="91440" anchor="b">
                    <a:solidFill>
                      <a:schemeClr val="bg1">
                        <a:lumMod val="95000"/>
                      </a:schemeClr>
                    </a:solidFill>
                  </a:tcPr>
                </a:tc>
                <a:extLst>
                  <a:ext uri="{0D108BD9-81ED-4DB2-BD59-A6C34878D82A}">
                    <a16:rowId xmlns:a16="http://schemas.microsoft.com/office/drawing/2014/main" val="2574928907"/>
                  </a:ext>
                </a:extLst>
              </a:tr>
              <a:tr h="821795">
                <a:tc>
                  <a:txBody>
                    <a:bodyPr/>
                    <a:lstStyle/>
                    <a:p>
                      <a:pPr lvl="2" algn="l" fontAlgn="b"/>
                      <a:r>
                        <a:rPr lang="en-US" sz="1100" b="0" i="0" u="none" strike="noStrike">
                          <a:solidFill>
                            <a:srgbClr val="000000"/>
                          </a:solidFill>
                          <a:effectLst/>
                          <a:latin typeface="Segoe UI" panose="020B0502040204020203" pitchFamily="34" charset="0"/>
                          <a:cs typeface="Segoe UI" panose="020B0502040204020203" pitchFamily="34" charset="0"/>
                        </a:rPr>
                        <a:t>Reduce the percentage of non-elderly uninsured individuals (aged less than 65 years) </a:t>
                      </a:r>
                    </a:p>
                  </a:txBody>
                  <a:tcPr marL="0" marT="91440" marB="91440" anchor="b">
                    <a:solidFill>
                      <a:schemeClr val="bg1">
                        <a:lumMod val="85000"/>
                      </a:schemeClr>
                    </a:solidFill>
                  </a:tcPr>
                </a:tc>
                <a:tc>
                  <a:txBody>
                    <a:bodyPr/>
                    <a:lstStyle/>
                    <a:p>
                      <a:pPr algn="ctr" fontAlgn="b"/>
                      <a:r>
                        <a:rPr lang="en-US" sz="1100" b="0" i="0" u="none" strike="noStrike">
                          <a:solidFill>
                            <a:srgbClr val="000000"/>
                          </a:solidFill>
                          <a:effectLst/>
                          <a:latin typeface="Segoe UI" panose="020B0502040204020203" pitchFamily="34" charset="0"/>
                          <a:cs typeface="Segoe UI" panose="020B0502040204020203" pitchFamily="34" charset="0"/>
                        </a:rPr>
                        <a:t>8%</a:t>
                      </a:r>
                    </a:p>
                  </a:txBody>
                  <a:tcPr marL="0" marR="0" marT="9525" marB="91440" anchor="b">
                    <a:solidFill>
                      <a:schemeClr val="bg1">
                        <a:lumMod val="85000"/>
                      </a:schemeClr>
                    </a:solidFill>
                  </a:tcPr>
                </a:tc>
                <a:tc>
                  <a:txBody>
                    <a:bodyPr/>
                    <a:lstStyle/>
                    <a:p>
                      <a:pPr algn="ctr" fontAlgn="b"/>
                      <a:r>
                        <a:rPr lang="en-US" sz="1100" b="0" i="0" u="none" strike="noStrike">
                          <a:solidFill>
                            <a:srgbClr val="000000"/>
                          </a:solidFill>
                          <a:effectLst/>
                          <a:latin typeface="Segoe UI" panose="020B0502040204020203" pitchFamily="34" charset="0"/>
                          <a:cs typeface="Segoe UI" panose="020B0502040204020203" pitchFamily="34" charset="0"/>
                        </a:rPr>
                        <a:t>12%</a:t>
                      </a:r>
                    </a:p>
                  </a:txBody>
                  <a:tcPr marL="0" marR="0" marT="9525" marB="91440" anchor="b">
                    <a:solidFill>
                      <a:schemeClr val="bg1">
                        <a:lumMod val="85000"/>
                      </a:schemeClr>
                    </a:solidFill>
                  </a:tcPr>
                </a:tc>
                <a:tc>
                  <a:txBody>
                    <a:bodyPr/>
                    <a:lstStyle/>
                    <a:p>
                      <a:pPr algn="ctr" fontAlgn="b"/>
                      <a:r>
                        <a:rPr lang="en-US" sz="1100" b="0" i="0" u="none" strike="noStrike">
                          <a:solidFill>
                            <a:srgbClr val="000000"/>
                          </a:solidFill>
                          <a:effectLst/>
                          <a:latin typeface="Segoe UI" panose="020B0502040204020203" pitchFamily="34" charset="0"/>
                          <a:cs typeface="Segoe UI" panose="020B0502040204020203" pitchFamily="34" charset="0"/>
                        </a:rPr>
                        <a:t>14%</a:t>
                      </a:r>
                    </a:p>
                  </a:txBody>
                  <a:tcPr marL="0" marR="0" marT="9525" marB="91440" anchor="b">
                    <a:solidFill>
                      <a:schemeClr val="bg1">
                        <a:lumMod val="85000"/>
                      </a:schemeClr>
                    </a:solidFill>
                  </a:tcPr>
                </a:tc>
                <a:extLst>
                  <a:ext uri="{0D108BD9-81ED-4DB2-BD59-A6C34878D82A}">
                    <a16:rowId xmlns:a16="http://schemas.microsoft.com/office/drawing/2014/main" val="2438016236"/>
                  </a:ext>
                </a:extLst>
              </a:tr>
              <a:tr h="637168">
                <a:tc>
                  <a:txBody>
                    <a:bodyPr/>
                    <a:lstStyle/>
                    <a:p>
                      <a:pPr lvl="2" algn="l" fontAlgn="b"/>
                      <a:r>
                        <a:rPr lang="en-US" sz="1100" b="0" i="0" u="none" strike="noStrike">
                          <a:solidFill>
                            <a:srgbClr val="000000"/>
                          </a:solidFill>
                          <a:effectLst/>
                          <a:latin typeface="Segoe UI" panose="020B0502040204020203" pitchFamily="34" charset="0"/>
                          <a:cs typeface="Segoe UI" panose="020B0502040204020203" pitchFamily="34" charset="0"/>
                        </a:rPr>
                        <a:t>Decrease the percentage of individuals living in poverty </a:t>
                      </a:r>
                    </a:p>
                  </a:txBody>
                  <a:tcPr marL="0" marT="91440" marB="91440" anchor="b">
                    <a:solidFill>
                      <a:schemeClr val="bg1">
                        <a:lumMod val="95000"/>
                      </a:schemeClr>
                    </a:solidFill>
                  </a:tcPr>
                </a:tc>
                <a:tc>
                  <a:txBody>
                    <a:bodyPr/>
                    <a:lstStyle/>
                    <a:p>
                      <a:pPr algn="ctr" fontAlgn="b"/>
                      <a:r>
                        <a:rPr lang="en-US" sz="1100" b="0" i="0" u="none" strike="noStrike">
                          <a:solidFill>
                            <a:srgbClr val="000000"/>
                          </a:solidFill>
                          <a:effectLst/>
                          <a:latin typeface="Segoe UI" panose="020B0502040204020203" pitchFamily="34" charset="0"/>
                          <a:cs typeface="Segoe UI" panose="020B0502040204020203" pitchFamily="34" charset="0"/>
                        </a:rPr>
                        <a:t>13%</a:t>
                      </a:r>
                    </a:p>
                  </a:txBody>
                  <a:tcPr marL="0" marR="0" marT="9525" marB="91440" anchor="b">
                    <a:solidFill>
                      <a:schemeClr val="bg1">
                        <a:lumMod val="95000"/>
                      </a:schemeClr>
                    </a:solidFill>
                  </a:tcPr>
                </a:tc>
                <a:tc>
                  <a:txBody>
                    <a:bodyPr/>
                    <a:lstStyle/>
                    <a:p>
                      <a:pPr algn="ctr" fontAlgn="b"/>
                      <a:r>
                        <a:rPr lang="en-US" sz="1100" b="0" i="0" u="none" strike="noStrike">
                          <a:solidFill>
                            <a:srgbClr val="000000"/>
                          </a:solidFill>
                          <a:effectLst/>
                          <a:latin typeface="Segoe UI" panose="020B0502040204020203" pitchFamily="34" charset="0"/>
                          <a:cs typeface="Segoe UI" panose="020B0502040204020203" pitchFamily="34" charset="0"/>
                        </a:rPr>
                        <a:t>19%</a:t>
                      </a:r>
                    </a:p>
                  </a:txBody>
                  <a:tcPr marL="0" marR="0" marT="9525" marB="91440" anchor="b">
                    <a:solidFill>
                      <a:schemeClr val="bg1">
                        <a:lumMod val="95000"/>
                      </a:schemeClr>
                    </a:solidFill>
                  </a:tcPr>
                </a:tc>
                <a:tc>
                  <a:txBody>
                    <a:bodyPr/>
                    <a:lstStyle/>
                    <a:p>
                      <a:pPr algn="ctr" fontAlgn="b"/>
                      <a:r>
                        <a:rPr lang="en-US" sz="1100" b="0" i="0" u="none" strike="noStrike">
                          <a:solidFill>
                            <a:srgbClr val="000000"/>
                          </a:solidFill>
                          <a:effectLst/>
                          <a:latin typeface="Segoe UI" panose="020B0502040204020203" pitchFamily="34" charset="0"/>
                          <a:cs typeface="Segoe UI" panose="020B0502040204020203" pitchFamily="34" charset="0"/>
                        </a:rPr>
                        <a:t>26%</a:t>
                      </a:r>
                    </a:p>
                  </a:txBody>
                  <a:tcPr marL="0" marR="0" marT="9525" marB="91440" anchor="b">
                    <a:solidFill>
                      <a:schemeClr val="bg1">
                        <a:lumMod val="95000"/>
                      </a:schemeClr>
                    </a:solidFill>
                  </a:tcPr>
                </a:tc>
                <a:extLst>
                  <a:ext uri="{0D108BD9-81ED-4DB2-BD59-A6C34878D82A}">
                    <a16:rowId xmlns:a16="http://schemas.microsoft.com/office/drawing/2014/main" val="3896671545"/>
                  </a:ext>
                </a:extLst>
              </a:tr>
              <a:tr h="712123">
                <a:tc>
                  <a:txBody>
                    <a:bodyPr/>
                    <a:lstStyle/>
                    <a:p>
                      <a:pPr lvl="2" algn="l" fontAlgn="b"/>
                      <a:r>
                        <a:rPr lang="en-US" sz="1100" b="0" i="0" u="none" strike="noStrike">
                          <a:solidFill>
                            <a:srgbClr val="000000"/>
                          </a:solidFill>
                          <a:effectLst/>
                          <a:latin typeface="Segoe UI" panose="020B0502040204020203" pitchFamily="34" charset="0"/>
                          <a:cs typeface="Segoe UI" panose="020B0502040204020203" pitchFamily="34" charset="0"/>
                        </a:rPr>
                        <a:t>Reduce the percentage of traffic crashes that are alcohol related</a:t>
                      </a:r>
                    </a:p>
                  </a:txBody>
                  <a:tcPr marL="9525" marT="9525" marB="91440" anchor="b">
                    <a:solidFill>
                      <a:schemeClr val="bg1">
                        <a:lumMod val="85000"/>
                      </a:schemeClr>
                    </a:solidFill>
                  </a:tcPr>
                </a:tc>
                <a:tc>
                  <a:txBody>
                    <a:bodyPr/>
                    <a:lstStyle/>
                    <a:p>
                      <a:pPr algn="ctr" fontAlgn="b"/>
                      <a:r>
                        <a:rPr lang="en-US" sz="1100" b="0" i="0" u="none" strike="noStrike">
                          <a:solidFill>
                            <a:srgbClr val="000000"/>
                          </a:solidFill>
                          <a:effectLst/>
                          <a:latin typeface="Segoe UI" panose="020B0502040204020203" pitchFamily="34" charset="0"/>
                          <a:cs typeface="Segoe UI" panose="020B0502040204020203" pitchFamily="34" charset="0"/>
                        </a:rPr>
                        <a:t>5%</a:t>
                      </a:r>
                    </a:p>
                  </a:txBody>
                  <a:tcPr marL="0" marR="0" marT="9525" marB="91440" anchor="b">
                    <a:solidFill>
                      <a:schemeClr val="bg1">
                        <a:lumMod val="85000"/>
                      </a:schemeClr>
                    </a:solidFill>
                  </a:tcPr>
                </a:tc>
                <a:tc>
                  <a:txBody>
                    <a:bodyPr/>
                    <a:lstStyle/>
                    <a:p>
                      <a:pPr algn="ctr" fontAlgn="b"/>
                      <a:r>
                        <a:rPr lang="en-US" sz="1100" b="0" i="0" u="none" strike="noStrike">
                          <a:solidFill>
                            <a:srgbClr val="000000"/>
                          </a:solidFill>
                          <a:effectLst/>
                          <a:latin typeface="Segoe UI" panose="020B0502040204020203" pitchFamily="34" charset="0"/>
                          <a:cs typeface="Segoe UI" panose="020B0502040204020203" pitchFamily="34" charset="0"/>
                        </a:rPr>
                        <a:t>6%</a:t>
                      </a:r>
                    </a:p>
                  </a:txBody>
                  <a:tcPr marL="0" marR="0" marT="9525" marB="91440" anchor="b">
                    <a:solidFill>
                      <a:schemeClr val="bg1">
                        <a:lumMod val="85000"/>
                      </a:schemeClr>
                    </a:solidFill>
                  </a:tcPr>
                </a:tc>
                <a:tc>
                  <a:txBody>
                    <a:bodyPr/>
                    <a:lstStyle/>
                    <a:p>
                      <a:pPr algn="ctr" fontAlgn="b"/>
                      <a:r>
                        <a:rPr lang="en-US" sz="1100" b="0" i="0" u="none" strike="noStrike">
                          <a:solidFill>
                            <a:srgbClr val="000000"/>
                          </a:solidFill>
                          <a:effectLst/>
                          <a:latin typeface="Segoe UI" panose="020B0502040204020203" pitchFamily="34" charset="0"/>
                          <a:cs typeface="Segoe UI" panose="020B0502040204020203" pitchFamily="34" charset="0"/>
                        </a:rPr>
                        <a:t>7%</a:t>
                      </a:r>
                    </a:p>
                  </a:txBody>
                  <a:tcPr marL="0" marR="0" marT="9525" marB="91440" anchor="b">
                    <a:solidFill>
                      <a:schemeClr val="bg1">
                        <a:lumMod val="85000"/>
                      </a:schemeClr>
                    </a:solidFill>
                  </a:tcPr>
                </a:tc>
                <a:extLst>
                  <a:ext uri="{0D108BD9-81ED-4DB2-BD59-A6C34878D82A}">
                    <a16:rowId xmlns:a16="http://schemas.microsoft.com/office/drawing/2014/main" val="288889124"/>
                  </a:ext>
                </a:extLst>
              </a:tr>
              <a:tr h="642114">
                <a:tc>
                  <a:txBody>
                    <a:bodyPr/>
                    <a:lstStyle/>
                    <a:p>
                      <a:pPr lvl="2" algn="l" fontAlgn="b"/>
                      <a:r>
                        <a:rPr lang="en-US" sz="1100" b="0" i="0" u="none" strike="noStrike">
                          <a:solidFill>
                            <a:srgbClr val="000000"/>
                          </a:solidFill>
                          <a:effectLst/>
                          <a:latin typeface="Segoe UI" panose="020B0502040204020203" pitchFamily="34" charset="0"/>
                          <a:cs typeface="Segoe UI" panose="020B0502040204020203" pitchFamily="34" charset="0"/>
                        </a:rPr>
                        <a:t>Reduce the suicide rate (per 100,000 population)</a:t>
                      </a:r>
                    </a:p>
                  </a:txBody>
                  <a:tcPr marL="9525" marT="9525" marB="91440" anchor="b">
                    <a:solidFill>
                      <a:schemeClr val="bg1">
                        <a:lumMod val="95000"/>
                      </a:schemeClr>
                    </a:solidFill>
                  </a:tcPr>
                </a:tc>
                <a:tc>
                  <a:txBody>
                    <a:bodyPr/>
                    <a:lstStyle/>
                    <a:p>
                      <a:pPr algn="ctr" fontAlgn="b"/>
                      <a:r>
                        <a:rPr lang="en-US" sz="1100" b="0" i="0" u="none" strike="noStrike">
                          <a:solidFill>
                            <a:srgbClr val="000000"/>
                          </a:solidFill>
                          <a:effectLst/>
                          <a:latin typeface="Segoe UI" panose="020B0502040204020203" pitchFamily="34" charset="0"/>
                          <a:cs typeface="Segoe UI" panose="020B0502040204020203" pitchFamily="34" charset="0"/>
                        </a:rPr>
                        <a:t>8</a:t>
                      </a:r>
                    </a:p>
                  </a:txBody>
                  <a:tcPr marL="0" marR="0" marT="9525" marB="91440" anchor="b">
                    <a:solidFill>
                      <a:schemeClr val="bg1">
                        <a:lumMod val="95000"/>
                      </a:schemeClr>
                    </a:solidFill>
                  </a:tcPr>
                </a:tc>
                <a:tc>
                  <a:txBody>
                    <a:bodyPr/>
                    <a:lstStyle/>
                    <a:p>
                      <a:pPr algn="ctr" fontAlgn="b"/>
                      <a:r>
                        <a:rPr lang="en-US" sz="1100" b="0" i="0" u="none" strike="noStrike">
                          <a:solidFill>
                            <a:srgbClr val="000000"/>
                          </a:solidFill>
                          <a:effectLst/>
                          <a:latin typeface="Segoe UI" panose="020B0502040204020203" pitchFamily="34" charset="0"/>
                          <a:cs typeface="Segoe UI" panose="020B0502040204020203" pitchFamily="34" charset="0"/>
                        </a:rPr>
                        <a:t>10</a:t>
                      </a:r>
                    </a:p>
                  </a:txBody>
                  <a:tcPr marL="0" marR="0" marT="9525" marB="91440" anchor="b">
                    <a:solidFill>
                      <a:schemeClr val="bg1">
                        <a:lumMod val="95000"/>
                      </a:schemeClr>
                    </a:solidFill>
                  </a:tcPr>
                </a:tc>
                <a:tc>
                  <a:txBody>
                    <a:bodyPr/>
                    <a:lstStyle/>
                    <a:p>
                      <a:pPr algn="ctr" fontAlgn="b"/>
                      <a:r>
                        <a:rPr lang="en-US" sz="1100" b="0" i="0" u="none" strike="noStrike">
                          <a:solidFill>
                            <a:srgbClr val="000000"/>
                          </a:solidFill>
                          <a:effectLst/>
                          <a:latin typeface="Segoe UI" panose="020B0502040204020203" pitchFamily="34" charset="0"/>
                          <a:cs typeface="Segoe UI" panose="020B0502040204020203" pitchFamily="34" charset="0"/>
                        </a:rPr>
                        <a:t>8</a:t>
                      </a:r>
                    </a:p>
                  </a:txBody>
                  <a:tcPr marL="0" marR="0" marT="9525" marB="91440" anchor="b">
                    <a:solidFill>
                      <a:schemeClr val="bg1">
                        <a:lumMod val="95000"/>
                      </a:schemeClr>
                    </a:solidFill>
                  </a:tcPr>
                </a:tc>
                <a:extLst>
                  <a:ext uri="{0D108BD9-81ED-4DB2-BD59-A6C34878D82A}">
                    <a16:rowId xmlns:a16="http://schemas.microsoft.com/office/drawing/2014/main" val="2646447634"/>
                  </a:ext>
                </a:extLst>
              </a:tr>
              <a:tr h="682907">
                <a:tc>
                  <a:txBody>
                    <a:bodyPr/>
                    <a:lstStyle/>
                    <a:p>
                      <a:pPr lvl="2" algn="l" fontAlgn="b"/>
                      <a:r>
                        <a:rPr lang="en-US" sz="1100" b="0" i="0" u="none" strike="noStrike">
                          <a:solidFill>
                            <a:srgbClr val="000000"/>
                          </a:solidFill>
                          <a:effectLst/>
                          <a:latin typeface="Segoe UI" panose="020B0502040204020203" pitchFamily="34" charset="0"/>
                          <a:cs typeface="Segoe UI" panose="020B0502040204020203" pitchFamily="34" charset="0"/>
                        </a:rPr>
                        <a:t>Increase the four-year high school graduation rate</a:t>
                      </a:r>
                    </a:p>
                  </a:txBody>
                  <a:tcPr marL="9525" marT="9525" marB="91440" anchor="b">
                    <a:solidFill>
                      <a:schemeClr val="bg1">
                        <a:lumMod val="85000"/>
                      </a:schemeClr>
                    </a:solidFill>
                  </a:tcPr>
                </a:tc>
                <a:tc>
                  <a:txBody>
                    <a:bodyPr/>
                    <a:lstStyle/>
                    <a:p>
                      <a:pPr algn="ctr" fontAlgn="b"/>
                      <a:r>
                        <a:rPr lang="en-US" sz="1100" b="0" i="0" u="none" strike="noStrike">
                          <a:solidFill>
                            <a:srgbClr val="000000"/>
                          </a:solidFill>
                          <a:effectLst/>
                          <a:latin typeface="Segoe UI" panose="020B0502040204020203" pitchFamily="34" charset="0"/>
                          <a:cs typeface="Segoe UI" panose="020B0502040204020203" pitchFamily="34" charset="0"/>
                        </a:rPr>
                        <a:t>95%</a:t>
                      </a:r>
                    </a:p>
                  </a:txBody>
                  <a:tcPr marL="0" marR="0" marT="9525" marB="91440" anchor="b">
                    <a:solidFill>
                      <a:schemeClr val="bg1">
                        <a:lumMod val="85000"/>
                      </a:schemeClr>
                    </a:solidFill>
                  </a:tcPr>
                </a:tc>
                <a:tc>
                  <a:txBody>
                    <a:bodyPr/>
                    <a:lstStyle/>
                    <a:p>
                      <a:pPr algn="ctr" fontAlgn="b"/>
                      <a:r>
                        <a:rPr lang="en-US" sz="1100" b="0" i="0" u="none" strike="noStrike">
                          <a:solidFill>
                            <a:srgbClr val="000000"/>
                          </a:solidFill>
                          <a:effectLst/>
                          <a:latin typeface="Segoe UI" panose="020B0502040204020203" pitchFamily="34" charset="0"/>
                          <a:cs typeface="Segoe UI" panose="020B0502040204020203" pitchFamily="34" charset="0"/>
                        </a:rPr>
                        <a:t>81%</a:t>
                      </a:r>
                    </a:p>
                  </a:txBody>
                  <a:tcPr marL="0" marR="0" marT="9525" marB="91440" anchor="b">
                    <a:solidFill>
                      <a:schemeClr val="bg1">
                        <a:lumMod val="85000"/>
                      </a:schemeClr>
                    </a:solidFill>
                  </a:tcPr>
                </a:tc>
                <a:tc>
                  <a:txBody>
                    <a:bodyPr/>
                    <a:lstStyle/>
                    <a:p>
                      <a:pPr algn="ctr" fontAlgn="b"/>
                      <a:r>
                        <a:rPr lang="en-US" sz="1100" b="0" i="0" u="none" strike="noStrike">
                          <a:solidFill>
                            <a:srgbClr val="000000"/>
                          </a:solidFill>
                          <a:effectLst/>
                          <a:latin typeface="Segoe UI" panose="020B0502040204020203" pitchFamily="34" charset="0"/>
                          <a:cs typeface="Segoe UI" panose="020B0502040204020203" pitchFamily="34" charset="0"/>
                        </a:rPr>
                        <a:t>79%</a:t>
                      </a:r>
                    </a:p>
                  </a:txBody>
                  <a:tcPr marL="0" marR="0" marT="9525" marB="91440" anchor="b">
                    <a:solidFill>
                      <a:schemeClr val="bg1">
                        <a:lumMod val="85000"/>
                      </a:schemeClr>
                    </a:solidFill>
                  </a:tcPr>
                </a:tc>
                <a:extLst>
                  <a:ext uri="{0D108BD9-81ED-4DB2-BD59-A6C34878D82A}">
                    <a16:rowId xmlns:a16="http://schemas.microsoft.com/office/drawing/2014/main" val="3641342778"/>
                  </a:ext>
                </a:extLst>
              </a:tr>
              <a:tr h="821795">
                <a:tc>
                  <a:txBody>
                    <a:bodyPr/>
                    <a:lstStyle/>
                    <a:p>
                      <a:pPr lvl="2" algn="l" fontAlgn="b"/>
                      <a:r>
                        <a:rPr lang="en-US" sz="1100" b="0" i="0" u="none" strike="noStrike">
                          <a:solidFill>
                            <a:srgbClr val="000000"/>
                          </a:solidFill>
                          <a:effectLst/>
                          <a:latin typeface="Segoe UI" panose="020B0502040204020203" pitchFamily="34" charset="0"/>
                          <a:cs typeface="Segoe UI" panose="020B0502040204020203" pitchFamily="34" charset="0"/>
                        </a:rPr>
                        <a:t>Increase the percentage of adults who consume 5+ fruits &amp; vegetables per day‡</a:t>
                      </a:r>
                    </a:p>
                  </a:txBody>
                  <a:tcPr marL="9525" marT="9525" marB="91440" anchor="b">
                    <a:solidFill>
                      <a:schemeClr val="bg1">
                        <a:lumMod val="95000"/>
                      </a:schemeClr>
                    </a:solidFill>
                  </a:tcPr>
                </a:tc>
                <a:tc>
                  <a:txBody>
                    <a:bodyPr/>
                    <a:lstStyle/>
                    <a:p>
                      <a:pPr algn="ctr" fontAlgn="b"/>
                      <a:r>
                        <a:rPr lang="en-US" sz="1100" b="0" i="0" u="none" strike="noStrike">
                          <a:solidFill>
                            <a:srgbClr val="000000"/>
                          </a:solidFill>
                          <a:effectLst/>
                          <a:latin typeface="Segoe UI" panose="020B0502040204020203" pitchFamily="34" charset="0"/>
                          <a:cs typeface="Segoe UI" panose="020B0502040204020203" pitchFamily="34" charset="0"/>
                        </a:rPr>
                        <a:t>29%</a:t>
                      </a:r>
                    </a:p>
                  </a:txBody>
                  <a:tcPr marL="0" marR="0" marT="9525" marB="91440" anchor="b">
                    <a:solidFill>
                      <a:schemeClr val="bg1">
                        <a:lumMod val="95000"/>
                      </a:schemeClr>
                    </a:solidFill>
                  </a:tcPr>
                </a:tc>
                <a:tc>
                  <a:txBody>
                    <a:bodyPr/>
                    <a:lstStyle/>
                    <a:p>
                      <a:pPr algn="ctr" fontAlgn="b"/>
                      <a:r>
                        <a:rPr lang="en-US" sz="1100" b="0" i="0" u="none" strike="noStrike">
                          <a:solidFill>
                            <a:srgbClr val="000000"/>
                          </a:solidFill>
                          <a:effectLst/>
                          <a:latin typeface="Segoe UI" panose="020B0502040204020203" pitchFamily="34" charset="0"/>
                          <a:cs typeface="Segoe UI" panose="020B0502040204020203" pitchFamily="34" charset="0"/>
                        </a:rPr>
                        <a:t>16%</a:t>
                      </a:r>
                    </a:p>
                  </a:txBody>
                  <a:tcPr marL="0" marR="0" marT="9525" marB="91440" anchor="b">
                    <a:solidFill>
                      <a:schemeClr val="bg1">
                        <a:lumMod val="95000"/>
                      </a:schemeClr>
                    </a:solidFill>
                  </a:tcPr>
                </a:tc>
                <a:tc>
                  <a:txBody>
                    <a:bodyPr/>
                    <a:lstStyle/>
                    <a:p>
                      <a:pPr algn="ctr" fontAlgn="b"/>
                      <a:r>
                        <a:rPr lang="en-US" sz="1100" b="0" i="0" u="none" strike="noStrike" dirty="0">
                          <a:solidFill>
                            <a:srgbClr val="000000"/>
                          </a:solidFill>
                          <a:effectLst/>
                          <a:latin typeface="Segoe UI" panose="020B0502040204020203" pitchFamily="34" charset="0"/>
                          <a:cs typeface="Segoe UI" panose="020B0502040204020203" pitchFamily="34" charset="0"/>
                        </a:rPr>
                        <a:t>10%</a:t>
                      </a:r>
                    </a:p>
                  </a:txBody>
                  <a:tcPr marL="0" marR="0" marT="9525" marB="91440" anchor="b">
                    <a:solidFill>
                      <a:schemeClr val="bg1">
                        <a:lumMod val="95000"/>
                      </a:schemeClr>
                    </a:solidFill>
                  </a:tcPr>
                </a:tc>
                <a:extLst>
                  <a:ext uri="{0D108BD9-81ED-4DB2-BD59-A6C34878D82A}">
                    <a16:rowId xmlns:a16="http://schemas.microsoft.com/office/drawing/2014/main" val="1280561240"/>
                  </a:ext>
                </a:extLst>
              </a:tr>
            </a:tbl>
          </a:graphicData>
        </a:graphic>
      </p:graphicFrame>
      <p:pic>
        <p:nvPicPr>
          <p:cNvPr id="9" name="Picture 8" descr="A close up of a logo&#10;&#10;Description generated with very high confidence">
            <a:extLst>
              <a:ext uri="{FF2B5EF4-FFF2-40B4-BE49-F238E27FC236}">
                <a16:creationId xmlns:a16="http://schemas.microsoft.com/office/drawing/2014/main" id="{7CFC8340-7C55-4F47-B9A4-FFFD069C600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5994" y="937465"/>
            <a:ext cx="456118" cy="456118"/>
          </a:xfrm>
          <a:prstGeom prst="rect">
            <a:avLst/>
          </a:prstGeom>
        </p:spPr>
      </p:pic>
      <p:pic>
        <p:nvPicPr>
          <p:cNvPr id="10" name="Picture 9" descr="A picture containing object, first-aid kit&#10;&#10;Description generated with very high confidence">
            <a:extLst>
              <a:ext uri="{FF2B5EF4-FFF2-40B4-BE49-F238E27FC236}">
                <a16:creationId xmlns:a16="http://schemas.microsoft.com/office/drawing/2014/main" id="{1D9CA258-9AF3-4875-BF13-BCE441F353D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71716" y="1496773"/>
            <a:ext cx="789943" cy="789943"/>
          </a:xfrm>
          <a:prstGeom prst="rect">
            <a:avLst/>
          </a:prstGeom>
        </p:spPr>
      </p:pic>
      <p:pic>
        <p:nvPicPr>
          <p:cNvPr id="21" name="Picture 20">
            <a:extLst>
              <a:ext uri="{FF2B5EF4-FFF2-40B4-BE49-F238E27FC236}">
                <a16:creationId xmlns:a16="http://schemas.microsoft.com/office/drawing/2014/main" id="{2E7AED17-1D48-40FA-B3B2-C3583DE59A17}"/>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49320"/>
          <a:stretch/>
        </p:blipFill>
        <p:spPr>
          <a:xfrm>
            <a:off x="821537" y="3286629"/>
            <a:ext cx="256536" cy="506186"/>
          </a:xfrm>
          <a:prstGeom prst="rect">
            <a:avLst/>
          </a:prstGeom>
        </p:spPr>
      </p:pic>
      <p:pic>
        <p:nvPicPr>
          <p:cNvPr id="32" name="Picture 31">
            <a:extLst>
              <a:ext uri="{FF2B5EF4-FFF2-40B4-BE49-F238E27FC236}">
                <a16:creationId xmlns:a16="http://schemas.microsoft.com/office/drawing/2014/main" id="{B7BABCDD-0D97-4819-8560-E730B115874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5144" y="3372304"/>
            <a:ext cx="453872" cy="453872"/>
          </a:xfrm>
          <a:prstGeom prst="rect">
            <a:avLst/>
          </a:prstGeom>
        </p:spPr>
      </p:pic>
      <p:pic>
        <p:nvPicPr>
          <p:cNvPr id="35" name="Picture 34" descr="A close up of a logo&#10;&#10;Description generated with high confidence">
            <a:extLst>
              <a:ext uri="{FF2B5EF4-FFF2-40B4-BE49-F238E27FC236}">
                <a16:creationId xmlns:a16="http://schemas.microsoft.com/office/drawing/2014/main" id="{6576CAA3-C2E8-4236-8AEB-C19E4C0D0D4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10991" y="3978774"/>
            <a:ext cx="537480" cy="537480"/>
          </a:xfrm>
          <a:prstGeom prst="rect">
            <a:avLst/>
          </a:prstGeom>
        </p:spPr>
      </p:pic>
      <p:pic>
        <p:nvPicPr>
          <p:cNvPr id="36" name="Picture 35" descr="A close up of a logo&#10;&#10;Description generated with high confidence">
            <a:extLst>
              <a:ext uri="{FF2B5EF4-FFF2-40B4-BE49-F238E27FC236}">
                <a16:creationId xmlns:a16="http://schemas.microsoft.com/office/drawing/2014/main" id="{3CBB7125-05E2-4F36-9628-A2866B29FD5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84105" y="4536092"/>
            <a:ext cx="791251" cy="791251"/>
          </a:xfrm>
          <a:prstGeom prst="rect">
            <a:avLst/>
          </a:prstGeom>
        </p:spPr>
      </p:pic>
      <p:graphicFrame>
        <p:nvGraphicFramePr>
          <p:cNvPr id="37" name="Table 36">
            <a:extLst>
              <a:ext uri="{FF2B5EF4-FFF2-40B4-BE49-F238E27FC236}">
                <a16:creationId xmlns:a16="http://schemas.microsoft.com/office/drawing/2014/main" id="{B1B1123C-8DFA-4387-9390-6CB7504190C3}"/>
              </a:ext>
            </a:extLst>
          </p:cNvPr>
          <p:cNvGraphicFramePr>
            <a:graphicFrameLocks noGrp="1"/>
          </p:cNvGraphicFramePr>
          <p:nvPr>
            <p:extLst>
              <p:ext uri="{D42A27DB-BD31-4B8C-83A1-F6EECF244321}">
                <p14:modId xmlns:p14="http://schemas.microsoft.com/office/powerpoint/2010/main" val="754199394"/>
              </p:ext>
            </p:extLst>
          </p:nvPr>
        </p:nvGraphicFramePr>
        <p:xfrm>
          <a:off x="6276756" y="226519"/>
          <a:ext cx="5254906" cy="5226165"/>
        </p:xfrm>
        <a:graphic>
          <a:graphicData uri="http://schemas.openxmlformats.org/drawingml/2006/table">
            <a:tbl>
              <a:tblPr firstRow="1" bandRow="1">
                <a:tableStyleId>{5C22544A-7EE6-4342-B048-85BDC9FD1C3A}</a:tableStyleId>
              </a:tblPr>
              <a:tblGrid>
                <a:gridCol w="2534858">
                  <a:extLst>
                    <a:ext uri="{9D8B030D-6E8A-4147-A177-3AD203B41FA5}">
                      <a16:colId xmlns:a16="http://schemas.microsoft.com/office/drawing/2014/main" val="541966812"/>
                    </a:ext>
                  </a:extLst>
                </a:gridCol>
                <a:gridCol w="682842">
                  <a:extLst>
                    <a:ext uri="{9D8B030D-6E8A-4147-A177-3AD203B41FA5}">
                      <a16:colId xmlns:a16="http://schemas.microsoft.com/office/drawing/2014/main" val="1794082939"/>
                    </a:ext>
                  </a:extLst>
                </a:gridCol>
                <a:gridCol w="995487">
                  <a:extLst>
                    <a:ext uri="{9D8B030D-6E8A-4147-A177-3AD203B41FA5}">
                      <a16:colId xmlns:a16="http://schemas.microsoft.com/office/drawing/2014/main" val="2697562927"/>
                    </a:ext>
                  </a:extLst>
                </a:gridCol>
                <a:gridCol w="1041719">
                  <a:extLst>
                    <a:ext uri="{9D8B030D-6E8A-4147-A177-3AD203B41FA5}">
                      <a16:colId xmlns:a16="http://schemas.microsoft.com/office/drawing/2014/main" val="1471904989"/>
                    </a:ext>
                  </a:extLst>
                </a:gridCol>
              </a:tblGrid>
              <a:tr h="587778">
                <a:tc>
                  <a:txBody>
                    <a:bodyPr/>
                    <a:lstStyle/>
                    <a:p>
                      <a:pPr algn="ctr"/>
                      <a:r>
                        <a:rPr lang="en-US" sz="1200">
                          <a:latin typeface="Segoe UI" panose="020B0502040204020203" pitchFamily="34" charset="0"/>
                          <a:cs typeface="Segoe UI" panose="020B0502040204020203" pitchFamily="34" charset="0"/>
                        </a:rPr>
                        <a:t>Objective</a:t>
                      </a:r>
                    </a:p>
                  </a:txBody>
                  <a:tcPr marT="182880">
                    <a:solidFill>
                      <a:srgbClr val="1E9DD4"/>
                    </a:solidFill>
                  </a:tcPr>
                </a:tc>
                <a:tc>
                  <a:txBody>
                    <a:bodyPr/>
                    <a:lstStyle/>
                    <a:p>
                      <a:pPr algn="ctr"/>
                      <a:r>
                        <a:rPr lang="en-US" sz="1200">
                          <a:latin typeface="Segoe UI" panose="020B0502040204020203" pitchFamily="34" charset="0"/>
                          <a:cs typeface="Segoe UI" panose="020B0502040204020203" pitchFamily="34" charset="0"/>
                        </a:rPr>
                        <a:t>Target</a:t>
                      </a:r>
                    </a:p>
                  </a:txBody>
                  <a:tcPr marL="0" marR="0" marT="182880">
                    <a:solidFill>
                      <a:srgbClr val="1E9DD4"/>
                    </a:solidFill>
                  </a:tcPr>
                </a:tc>
                <a:tc>
                  <a:txBody>
                    <a:bodyPr/>
                    <a:lstStyle/>
                    <a:p>
                      <a:pPr algn="ctr"/>
                      <a:r>
                        <a:rPr lang="en-US" sz="1200">
                          <a:latin typeface="Segoe UI" panose="020B0502040204020203" pitchFamily="34" charset="0"/>
                          <a:cs typeface="Segoe UI" panose="020B0502040204020203" pitchFamily="34" charset="0"/>
                        </a:rPr>
                        <a:t>Nash †</a:t>
                      </a:r>
                    </a:p>
                  </a:txBody>
                  <a:tcPr marL="0" marR="0" marT="182880">
                    <a:solidFill>
                      <a:srgbClr val="1E9DD4"/>
                    </a:solidFill>
                  </a:tcPr>
                </a:tc>
                <a:tc>
                  <a:txBody>
                    <a:bodyPr/>
                    <a:lstStyle/>
                    <a:p>
                      <a:pPr algn="ctr"/>
                      <a:r>
                        <a:rPr lang="en-US" sz="1200">
                          <a:latin typeface="Segoe UI" panose="020B0502040204020203" pitchFamily="34" charset="0"/>
                          <a:cs typeface="Segoe UI" panose="020B0502040204020203" pitchFamily="34" charset="0"/>
                        </a:rPr>
                        <a:t>Edgecombe †</a:t>
                      </a:r>
                    </a:p>
                  </a:txBody>
                  <a:tcPr marL="0" marR="0" marT="182880">
                    <a:solidFill>
                      <a:srgbClr val="1E9DD4"/>
                    </a:solidFill>
                  </a:tcPr>
                </a:tc>
                <a:extLst>
                  <a:ext uri="{0D108BD9-81ED-4DB2-BD59-A6C34878D82A}">
                    <a16:rowId xmlns:a16="http://schemas.microsoft.com/office/drawing/2014/main" val="3712340295"/>
                  </a:ext>
                </a:extLst>
              </a:tr>
              <a:tr h="683458">
                <a:tc>
                  <a:txBody>
                    <a:bodyPr/>
                    <a:lstStyle/>
                    <a:p>
                      <a:pPr lvl="2" algn="l" fontAlgn="b"/>
                      <a:r>
                        <a:rPr lang="en-US" sz="1100" b="0" i="0" u="none" strike="noStrike">
                          <a:solidFill>
                            <a:srgbClr val="000000"/>
                          </a:solidFill>
                          <a:effectLst/>
                          <a:latin typeface="Segoe UI" panose="020B0502040204020203" pitchFamily="34" charset="0"/>
                          <a:cs typeface="Segoe UI" panose="020B0502040204020203" pitchFamily="34" charset="0"/>
                        </a:rPr>
                        <a:t>Decrease the percentage of adults who are current smokers</a:t>
                      </a:r>
                    </a:p>
                  </a:txBody>
                  <a:tcPr marL="0" marT="91440" marB="91440" anchor="b">
                    <a:solidFill>
                      <a:schemeClr val="bg1">
                        <a:lumMod val="95000"/>
                      </a:schemeClr>
                    </a:solidFill>
                  </a:tcPr>
                </a:tc>
                <a:tc>
                  <a:txBody>
                    <a:bodyPr/>
                    <a:lstStyle/>
                    <a:p>
                      <a:pPr algn="ctr" fontAlgn="b"/>
                      <a:r>
                        <a:rPr lang="en-US" sz="1100" b="0" i="0" u="none" strike="noStrike">
                          <a:solidFill>
                            <a:srgbClr val="000000"/>
                          </a:solidFill>
                          <a:effectLst/>
                          <a:latin typeface="Segoe UI" panose="020B0502040204020203" pitchFamily="34" charset="0"/>
                          <a:cs typeface="Segoe UI" panose="020B0502040204020203" pitchFamily="34" charset="0"/>
                        </a:rPr>
                        <a:t>13%</a:t>
                      </a:r>
                    </a:p>
                  </a:txBody>
                  <a:tcPr marL="0" marR="0" marT="9525" marB="91440" anchor="b">
                    <a:solidFill>
                      <a:schemeClr val="bg1">
                        <a:lumMod val="95000"/>
                      </a:schemeClr>
                    </a:solidFill>
                  </a:tcPr>
                </a:tc>
                <a:tc>
                  <a:txBody>
                    <a:bodyPr/>
                    <a:lstStyle/>
                    <a:p>
                      <a:pPr algn="ctr" fontAlgn="b"/>
                      <a:r>
                        <a:rPr lang="en-US" sz="1100" b="0" i="0" u="none" strike="noStrike">
                          <a:solidFill>
                            <a:srgbClr val="000000"/>
                          </a:solidFill>
                          <a:effectLst/>
                          <a:latin typeface="Segoe UI" panose="020B0502040204020203" pitchFamily="34" charset="0"/>
                          <a:cs typeface="Segoe UI" panose="020B0502040204020203" pitchFamily="34" charset="0"/>
                        </a:rPr>
                        <a:t>19%</a:t>
                      </a:r>
                    </a:p>
                  </a:txBody>
                  <a:tcPr marL="0" marR="0" marT="9525" marB="91440" anchor="b">
                    <a:solidFill>
                      <a:schemeClr val="bg1">
                        <a:lumMod val="95000"/>
                      </a:schemeClr>
                    </a:solidFill>
                  </a:tcPr>
                </a:tc>
                <a:tc>
                  <a:txBody>
                    <a:bodyPr/>
                    <a:lstStyle/>
                    <a:p>
                      <a:pPr algn="ctr" fontAlgn="b"/>
                      <a:r>
                        <a:rPr lang="en-US" sz="1100" b="0" i="0" u="none" strike="noStrike">
                          <a:solidFill>
                            <a:srgbClr val="000000"/>
                          </a:solidFill>
                          <a:effectLst/>
                          <a:latin typeface="Segoe UI" panose="020B0502040204020203" pitchFamily="34" charset="0"/>
                          <a:cs typeface="Segoe UI" panose="020B0502040204020203" pitchFamily="34" charset="0"/>
                        </a:rPr>
                        <a:t>22%</a:t>
                      </a:r>
                    </a:p>
                  </a:txBody>
                  <a:tcPr marL="0" marR="0" marT="9525" marB="91440" anchor="b">
                    <a:solidFill>
                      <a:schemeClr val="bg1">
                        <a:lumMod val="95000"/>
                      </a:schemeClr>
                    </a:solidFill>
                  </a:tcPr>
                </a:tc>
                <a:extLst>
                  <a:ext uri="{0D108BD9-81ED-4DB2-BD59-A6C34878D82A}">
                    <a16:rowId xmlns:a16="http://schemas.microsoft.com/office/drawing/2014/main" val="2574928907"/>
                  </a:ext>
                </a:extLst>
              </a:tr>
              <a:tr h="850526">
                <a:tc>
                  <a:txBody>
                    <a:bodyPr/>
                    <a:lstStyle/>
                    <a:p>
                      <a:pPr lvl="2" algn="l" fontAlgn="b"/>
                      <a:r>
                        <a:rPr lang="en-US" sz="1100" b="0" i="0" u="none" strike="noStrike">
                          <a:solidFill>
                            <a:srgbClr val="000000"/>
                          </a:solidFill>
                          <a:effectLst/>
                          <a:latin typeface="Segoe UI" panose="020B0502040204020203" pitchFamily="34" charset="0"/>
                          <a:cs typeface="Segoe UI" panose="020B0502040204020203" pitchFamily="34" charset="0"/>
                        </a:rPr>
                        <a:t>Decrease the percent of people spending more than 30% of their income on housing</a:t>
                      </a:r>
                    </a:p>
                  </a:txBody>
                  <a:tcPr marL="0" marT="91440" marB="91440" anchor="b">
                    <a:solidFill>
                      <a:schemeClr val="bg1">
                        <a:lumMod val="85000"/>
                      </a:schemeClr>
                    </a:solidFill>
                  </a:tcPr>
                </a:tc>
                <a:tc>
                  <a:txBody>
                    <a:bodyPr/>
                    <a:lstStyle/>
                    <a:p>
                      <a:pPr algn="ctr" fontAlgn="b"/>
                      <a:r>
                        <a:rPr lang="en-US" sz="1100" b="0" i="0" u="none" strike="noStrike">
                          <a:solidFill>
                            <a:srgbClr val="000000"/>
                          </a:solidFill>
                          <a:effectLst/>
                          <a:latin typeface="Segoe UI" panose="020B0502040204020203" pitchFamily="34" charset="0"/>
                          <a:cs typeface="Segoe UI" panose="020B0502040204020203" pitchFamily="34" charset="0"/>
                        </a:rPr>
                        <a:t>36%</a:t>
                      </a:r>
                    </a:p>
                  </a:txBody>
                  <a:tcPr marL="0" marR="0" marT="9525" marB="91440" anchor="b">
                    <a:solidFill>
                      <a:schemeClr val="bg1">
                        <a:lumMod val="85000"/>
                      </a:schemeClr>
                    </a:solidFill>
                  </a:tcPr>
                </a:tc>
                <a:tc>
                  <a:txBody>
                    <a:bodyPr/>
                    <a:lstStyle/>
                    <a:p>
                      <a:pPr algn="ctr" fontAlgn="b"/>
                      <a:r>
                        <a:rPr lang="en-US" sz="1100" b="0" i="0" u="none" strike="noStrike">
                          <a:solidFill>
                            <a:srgbClr val="000000"/>
                          </a:solidFill>
                          <a:effectLst/>
                          <a:latin typeface="Segoe UI" panose="020B0502040204020203" pitchFamily="34" charset="0"/>
                          <a:cs typeface="Segoe UI" panose="020B0502040204020203" pitchFamily="34" charset="0"/>
                        </a:rPr>
                        <a:t>36%</a:t>
                      </a:r>
                    </a:p>
                  </a:txBody>
                  <a:tcPr marL="0" marR="0" marT="9525" marB="91440" anchor="b">
                    <a:solidFill>
                      <a:schemeClr val="bg1">
                        <a:lumMod val="85000"/>
                      </a:schemeClr>
                    </a:solidFill>
                  </a:tcPr>
                </a:tc>
                <a:tc>
                  <a:txBody>
                    <a:bodyPr/>
                    <a:lstStyle/>
                    <a:p>
                      <a:pPr algn="ctr" fontAlgn="b"/>
                      <a:r>
                        <a:rPr lang="en-US" sz="1100" b="0" i="0" u="none" strike="noStrike">
                          <a:solidFill>
                            <a:srgbClr val="000000"/>
                          </a:solidFill>
                          <a:effectLst/>
                          <a:latin typeface="Segoe UI" panose="020B0502040204020203" pitchFamily="34" charset="0"/>
                          <a:cs typeface="Segoe UI" panose="020B0502040204020203" pitchFamily="34" charset="0"/>
                        </a:rPr>
                        <a:t>39%</a:t>
                      </a:r>
                    </a:p>
                  </a:txBody>
                  <a:tcPr marL="0" marR="0" marT="9525" marB="91440" anchor="b">
                    <a:solidFill>
                      <a:schemeClr val="bg1">
                        <a:lumMod val="85000"/>
                      </a:schemeClr>
                    </a:solidFill>
                  </a:tcPr>
                </a:tc>
                <a:extLst>
                  <a:ext uri="{0D108BD9-81ED-4DB2-BD59-A6C34878D82A}">
                    <a16:rowId xmlns:a16="http://schemas.microsoft.com/office/drawing/2014/main" val="2438016236"/>
                  </a:ext>
                </a:extLst>
              </a:tr>
              <a:tr h="683458">
                <a:tc>
                  <a:txBody>
                    <a:bodyPr/>
                    <a:lstStyle/>
                    <a:p>
                      <a:pPr lvl="2" algn="l" fontAlgn="b"/>
                      <a:r>
                        <a:rPr lang="en-US" sz="1100" b="0" i="0" u="none" strike="noStrike">
                          <a:solidFill>
                            <a:srgbClr val="000000"/>
                          </a:solidFill>
                          <a:effectLst/>
                          <a:latin typeface="Segoe UI" panose="020B0502040204020203" pitchFamily="34" charset="0"/>
                          <a:cs typeface="Segoe UI" panose="020B0502040204020203" pitchFamily="34" charset="0"/>
                        </a:rPr>
                        <a:t>Decrease the percentage of adults with diabetes</a:t>
                      </a:r>
                    </a:p>
                  </a:txBody>
                  <a:tcPr marL="0" marT="91440" marB="91440" anchor="b">
                    <a:solidFill>
                      <a:schemeClr val="bg1">
                        <a:lumMod val="95000"/>
                      </a:schemeClr>
                    </a:solidFill>
                  </a:tcPr>
                </a:tc>
                <a:tc>
                  <a:txBody>
                    <a:bodyPr/>
                    <a:lstStyle/>
                    <a:p>
                      <a:pPr algn="ctr" fontAlgn="b"/>
                      <a:r>
                        <a:rPr lang="en-US" sz="1100" b="0" i="0" u="none" strike="noStrike">
                          <a:solidFill>
                            <a:srgbClr val="000000"/>
                          </a:solidFill>
                          <a:effectLst/>
                          <a:latin typeface="Segoe UI" panose="020B0502040204020203" pitchFamily="34" charset="0"/>
                          <a:cs typeface="Segoe UI" panose="020B0502040204020203" pitchFamily="34" charset="0"/>
                        </a:rPr>
                        <a:t>9%</a:t>
                      </a:r>
                    </a:p>
                  </a:txBody>
                  <a:tcPr marL="0" marR="0" marT="9525" marB="91440" anchor="b">
                    <a:solidFill>
                      <a:schemeClr val="bg1">
                        <a:lumMod val="95000"/>
                      </a:schemeClr>
                    </a:solidFill>
                  </a:tcPr>
                </a:tc>
                <a:tc>
                  <a:txBody>
                    <a:bodyPr/>
                    <a:lstStyle/>
                    <a:p>
                      <a:pPr algn="ctr" fontAlgn="b"/>
                      <a:r>
                        <a:rPr lang="en-US" sz="1100" b="0" i="0" u="none" strike="noStrike">
                          <a:solidFill>
                            <a:srgbClr val="000000"/>
                          </a:solidFill>
                          <a:effectLst/>
                          <a:latin typeface="Segoe UI" panose="020B0502040204020203" pitchFamily="34" charset="0"/>
                          <a:cs typeface="Segoe UI" panose="020B0502040204020203" pitchFamily="34" charset="0"/>
                        </a:rPr>
                        <a:t>16.1%*</a:t>
                      </a:r>
                    </a:p>
                  </a:txBody>
                  <a:tcPr marL="0" marR="0" marT="9525" marB="91440" anchor="b">
                    <a:solidFill>
                      <a:schemeClr val="bg1">
                        <a:lumMod val="95000"/>
                      </a:schemeClr>
                    </a:solidFill>
                  </a:tcPr>
                </a:tc>
                <a:tc>
                  <a:txBody>
                    <a:bodyPr/>
                    <a:lstStyle/>
                    <a:p>
                      <a:pPr algn="ctr" fontAlgn="b"/>
                      <a:r>
                        <a:rPr lang="en-US" sz="1100" b="0" i="0" u="none" strike="noStrike">
                          <a:solidFill>
                            <a:srgbClr val="000000"/>
                          </a:solidFill>
                          <a:effectLst/>
                          <a:latin typeface="Segoe UI" panose="020B0502040204020203" pitchFamily="34" charset="0"/>
                          <a:cs typeface="Segoe UI" panose="020B0502040204020203" pitchFamily="34" charset="0"/>
                        </a:rPr>
                        <a:t>23.2%*</a:t>
                      </a:r>
                    </a:p>
                  </a:txBody>
                  <a:tcPr marL="0" marR="0" marT="9525" marB="91440" anchor="b">
                    <a:solidFill>
                      <a:schemeClr val="bg1">
                        <a:lumMod val="95000"/>
                      </a:schemeClr>
                    </a:solidFill>
                  </a:tcPr>
                </a:tc>
                <a:extLst>
                  <a:ext uri="{0D108BD9-81ED-4DB2-BD59-A6C34878D82A}">
                    <a16:rowId xmlns:a16="http://schemas.microsoft.com/office/drawing/2014/main" val="3896671545"/>
                  </a:ext>
                </a:extLst>
              </a:tr>
              <a:tr h="706467">
                <a:tc>
                  <a:txBody>
                    <a:bodyPr/>
                    <a:lstStyle/>
                    <a:p>
                      <a:pPr lvl="2" algn="l" fontAlgn="b"/>
                      <a:r>
                        <a:rPr lang="en-US" sz="1100" b="0" i="0" u="none" strike="noStrike">
                          <a:solidFill>
                            <a:srgbClr val="000000"/>
                          </a:solidFill>
                          <a:effectLst/>
                          <a:latin typeface="Segoe UI" panose="020B0502040204020203" pitchFamily="34" charset="0"/>
                          <a:cs typeface="Segoe UI" panose="020B0502040204020203" pitchFamily="34" charset="0"/>
                        </a:rPr>
                        <a:t>Reduce the rate of new HIV infection diagnoses (per 100,000 population)</a:t>
                      </a:r>
                    </a:p>
                  </a:txBody>
                  <a:tcPr marL="9525" marT="91440" marB="91440" anchor="b">
                    <a:solidFill>
                      <a:schemeClr val="bg1">
                        <a:lumMod val="85000"/>
                      </a:schemeClr>
                    </a:solidFill>
                  </a:tcPr>
                </a:tc>
                <a:tc>
                  <a:txBody>
                    <a:bodyPr/>
                    <a:lstStyle/>
                    <a:p>
                      <a:pPr algn="ctr" fontAlgn="b"/>
                      <a:r>
                        <a:rPr lang="en-US" sz="1100" b="0" i="0" u="none" strike="noStrike">
                          <a:solidFill>
                            <a:srgbClr val="000000"/>
                          </a:solidFill>
                          <a:effectLst/>
                          <a:latin typeface="Segoe UI" panose="020B0502040204020203" pitchFamily="34" charset="0"/>
                          <a:cs typeface="Segoe UI" panose="020B0502040204020203" pitchFamily="34" charset="0"/>
                        </a:rPr>
                        <a:t>22</a:t>
                      </a:r>
                    </a:p>
                  </a:txBody>
                  <a:tcPr marL="0" marR="0" marT="9525" marB="91440" anchor="b">
                    <a:solidFill>
                      <a:schemeClr val="bg1">
                        <a:lumMod val="85000"/>
                      </a:schemeClr>
                    </a:solidFill>
                  </a:tcPr>
                </a:tc>
                <a:tc>
                  <a:txBody>
                    <a:bodyPr/>
                    <a:lstStyle/>
                    <a:p>
                      <a:pPr algn="ctr" fontAlgn="b"/>
                      <a:r>
                        <a:rPr lang="en-US" sz="1100" b="0" i="0" u="none" strike="noStrike">
                          <a:solidFill>
                            <a:srgbClr val="000000"/>
                          </a:solidFill>
                          <a:effectLst/>
                          <a:latin typeface="Segoe UI" panose="020B0502040204020203" pitchFamily="34" charset="0"/>
                          <a:cs typeface="Segoe UI" panose="020B0502040204020203" pitchFamily="34" charset="0"/>
                        </a:rPr>
                        <a:t>16</a:t>
                      </a:r>
                    </a:p>
                  </a:txBody>
                  <a:tcPr marL="0" marR="0" marT="9525" marB="91440" anchor="b">
                    <a:solidFill>
                      <a:schemeClr val="bg1">
                        <a:lumMod val="85000"/>
                      </a:schemeClr>
                    </a:solidFill>
                  </a:tcPr>
                </a:tc>
                <a:tc>
                  <a:txBody>
                    <a:bodyPr/>
                    <a:lstStyle/>
                    <a:p>
                      <a:pPr algn="ctr" fontAlgn="b"/>
                      <a:r>
                        <a:rPr lang="en-US" sz="1100" b="0" i="0" u="none" strike="noStrike">
                          <a:solidFill>
                            <a:srgbClr val="000000"/>
                          </a:solidFill>
                          <a:effectLst/>
                          <a:latin typeface="Segoe UI" panose="020B0502040204020203" pitchFamily="34" charset="0"/>
                          <a:cs typeface="Segoe UI" panose="020B0502040204020203" pitchFamily="34" charset="0"/>
                        </a:rPr>
                        <a:t>30</a:t>
                      </a:r>
                    </a:p>
                  </a:txBody>
                  <a:tcPr marL="0" marR="0" marT="9525" marB="91440" anchor="b">
                    <a:solidFill>
                      <a:schemeClr val="bg1">
                        <a:lumMod val="85000"/>
                      </a:schemeClr>
                    </a:solidFill>
                  </a:tcPr>
                </a:tc>
                <a:extLst>
                  <a:ext uri="{0D108BD9-81ED-4DB2-BD59-A6C34878D82A}">
                    <a16:rowId xmlns:a16="http://schemas.microsoft.com/office/drawing/2014/main" val="288889124"/>
                  </a:ext>
                </a:extLst>
              </a:tr>
              <a:tr h="850526">
                <a:tc>
                  <a:txBody>
                    <a:bodyPr/>
                    <a:lstStyle/>
                    <a:p>
                      <a:pPr lvl="2" algn="l" fontAlgn="b"/>
                      <a:r>
                        <a:rPr lang="en-US" sz="1100" b="0" i="0" u="none" strike="noStrike" dirty="0">
                          <a:solidFill>
                            <a:srgbClr val="000000"/>
                          </a:solidFill>
                          <a:effectLst/>
                          <a:latin typeface="Segoe UI" panose="020B0502040204020203" pitchFamily="34" charset="0"/>
                          <a:cs typeface="Segoe UI" panose="020B0502040204020203" pitchFamily="34" charset="0"/>
                        </a:rPr>
                        <a:t>Increase the percentage of adults meeting CDC aerobic recommendations</a:t>
                      </a:r>
                    </a:p>
                  </a:txBody>
                  <a:tcPr marL="9525" marT="91440" marB="91440" anchor="b">
                    <a:solidFill>
                      <a:schemeClr val="bg1">
                        <a:lumMod val="95000"/>
                      </a:schemeClr>
                    </a:solidFill>
                  </a:tcPr>
                </a:tc>
                <a:tc>
                  <a:txBody>
                    <a:bodyPr/>
                    <a:lstStyle/>
                    <a:p>
                      <a:pPr algn="ctr" fontAlgn="b"/>
                      <a:r>
                        <a:rPr lang="en-US" sz="1100" b="0" i="0" u="none" strike="noStrike">
                          <a:solidFill>
                            <a:srgbClr val="000000"/>
                          </a:solidFill>
                          <a:effectLst/>
                          <a:latin typeface="Segoe UI" panose="020B0502040204020203" pitchFamily="34" charset="0"/>
                          <a:cs typeface="Segoe UI" panose="020B0502040204020203" pitchFamily="34" charset="0"/>
                        </a:rPr>
                        <a:t>61%</a:t>
                      </a:r>
                    </a:p>
                  </a:txBody>
                  <a:tcPr marL="0" marR="0" marT="9525" marB="91440" anchor="b">
                    <a:solidFill>
                      <a:schemeClr val="bg1">
                        <a:lumMod val="95000"/>
                      </a:schemeClr>
                    </a:solidFill>
                  </a:tcPr>
                </a:tc>
                <a:tc>
                  <a:txBody>
                    <a:bodyPr/>
                    <a:lstStyle/>
                    <a:p>
                      <a:pPr algn="ctr" fontAlgn="b"/>
                      <a:r>
                        <a:rPr lang="en-US" sz="1100" b="0" i="0" u="none" strike="noStrike">
                          <a:solidFill>
                            <a:srgbClr val="000000"/>
                          </a:solidFill>
                          <a:effectLst/>
                          <a:latin typeface="Segoe UI" panose="020B0502040204020203" pitchFamily="34" charset="0"/>
                          <a:cs typeface="Segoe UI" panose="020B0502040204020203" pitchFamily="34" charset="0"/>
                        </a:rPr>
                        <a:t>48%*</a:t>
                      </a:r>
                    </a:p>
                  </a:txBody>
                  <a:tcPr marL="0" marR="0" marT="9525" marB="91440" anchor="b">
                    <a:solidFill>
                      <a:schemeClr val="bg1">
                        <a:lumMod val="95000"/>
                      </a:schemeClr>
                    </a:solidFill>
                  </a:tcPr>
                </a:tc>
                <a:tc>
                  <a:txBody>
                    <a:bodyPr/>
                    <a:lstStyle/>
                    <a:p>
                      <a:pPr algn="ctr" fontAlgn="b"/>
                      <a:r>
                        <a:rPr lang="en-US" sz="1100" b="0" i="0" u="none" strike="noStrike">
                          <a:solidFill>
                            <a:srgbClr val="000000"/>
                          </a:solidFill>
                          <a:effectLst/>
                          <a:latin typeface="Segoe UI" panose="020B0502040204020203" pitchFamily="34" charset="0"/>
                          <a:cs typeface="Segoe UI" panose="020B0502040204020203" pitchFamily="34" charset="0"/>
                        </a:rPr>
                        <a:t>52%*</a:t>
                      </a:r>
                    </a:p>
                  </a:txBody>
                  <a:tcPr marL="0" marR="0" marT="9525" marB="91440" anchor="b">
                    <a:solidFill>
                      <a:schemeClr val="bg1">
                        <a:lumMod val="95000"/>
                      </a:schemeClr>
                    </a:solidFill>
                  </a:tcPr>
                </a:tc>
                <a:extLst>
                  <a:ext uri="{0D108BD9-81ED-4DB2-BD59-A6C34878D82A}">
                    <a16:rowId xmlns:a16="http://schemas.microsoft.com/office/drawing/2014/main" val="2646447634"/>
                  </a:ext>
                </a:extLst>
              </a:tr>
              <a:tr h="850526">
                <a:tc>
                  <a:txBody>
                    <a:bodyPr/>
                    <a:lstStyle/>
                    <a:p>
                      <a:pPr lvl="2" algn="l" fontAlgn="b"/>
                      <a:r>
                        <a:rPr lang="en-US" sz="1100" b="0" i="0" u="none" strike="noStrike">
                          <a:solidFill>
                            <a:srgbClr val="000000"/>
                          </a:solidFill>
                          <a:effectLst/>
                          <a:latin typeface="Segoe UI" panose="020B0502040204020203" pitchFamily="34" charset="0"/>
                          <a:cs typeface="Segoe UI" panose="020B0502040204020203" pitchFamily="34" charset="0"/>
                        </a:rPr>
                        <a:t>Reduce the pneumonia and influenza mortality rate (per 100,000 population) </a:t>
                      </a:r>
                    </a:p>
                  </a:txBody>
                  <a:tcPr marL="9525" marT="91440" marB="91440" anchor="b">
                    <a:solidFill>
                      <a:schemeClr val="bg1">
                        <a:lumMod val="85000"/>
                      </a:schemeClr>
                    </a:solidFill>
                  </a:tcPr>
                </a:tc>
                <a:tc>
                  <a:txBody>
                    <a:bodyPr/>
                    <a:lstStyle/>
                    <a:p>
                      <a:pPr algn="ctr" fontAlgn="b"/>
                      <a:r>
                        <a:rPr lang="en-US" sz="1100" b="0" i="0" u="none" strike="noStrike">
                          <a:solidFill>
                            <a:srgbClr val="000000"/>
                          </a:solidFill>
                          <a:effectLst/>
                          <a:latin typeface="Segoe UI" panose="020B0502040204020203" pitchFamily="34" charset="0"/>
                          <a:cs typeface="Segoe UI" panose="020B0502040204020203" pitchFamily="34" charset="0"/>
                        </a:rPr>
                        <a:t>14</a:t>
                      </a:r>
                    </a:p>
                  </a:txBody>
                  <a:tcPr marL="0" marR="0" marT="9525" marB="91440" anchor="b">
                    <a:solidFill>
                      <a:schemeClr val="bg1">
                        <a:lumMod val="85000"/>
                      </a:schemeClr>
                    </a:solidFill>
                  </a:tcPr>
                </a:tc>
                <a:tc>
                  <a:txBody>
                    <a:bodyPr/>
                    <a:lstStyle/>
                    <a:p>
                      <a:pPr algn="ctr" fontAlgn="b"/>
                      <a:r>
                        <a:rPr lang="en-US" sz="1100" b="0" i="0" u="none" strike="noStrike">
                          <a:solidFill>
                            <a:srgbClr val="000000"/>
                          </a:solidFill>
                          <a:effectLst/>
                          <a:latin typeface="Segoe UI" panose="020B0502040204020203" pitchFamily="34" charset="0"/>
                          <a:cs typeface="Segoe UI" panose="020B0502040204020203" pitchFamily="34" charset="0"/>
                        </a:rPr>
                        <a:t>25</a:t>
                      </a:r>
                    </a:p>
                  </a:txBody>
                  <a:tcPr marL="0" marR="0" marT="9525" marB="91440" anchor="b">
                    <a:solidFill>
                      <a:schemeClr val="bg1">
                        <a:lumMod val="85000"/>
                      </a:schemeClr>
                    </a:solidFill>
                  </a:tcPr>
                </a:tc>
                <a:tc>
                  <a:txBody>
                    <a:bodyPr/>
                    <a:lstStyle/>
                    <a:p>
                      <a:pPr algn="ctr" fontAlgn="b"/>
                      <a:r>
                        <a:rPr lang="en-US" sz="1100" b="0" i="0" u="none" strike="noStrike" dirty="0">
                          <a:solidFill>
                            <a:srgbClr val="000000"/>
                          </a:solidFill>
                          <a:effectLst/>
                          <a:latin typeface="Segoe UI" panose="020B0502040204020203" pitchFamily="34" charset="0"/>
                          <a:cs typeface="Segoe UI" panose="020B0502040204020203" pitchFamily="34" charset="0"/>
                        </a:rPr>
                        <a:t>19</a:t>
                      </a:r>
                    </a:p>
                  </a:txBody>
                  <a:tcPr marL="0" marR="0" marT="9525" marB="91440" anchor="b">
                    <a:solidFill>
                      <a:schemeClr val="bg1">
                        <a:lumMod val="85000"/>
                      </a:schemeClr>
                    </a:solidFill>
                  </a:tcPr>
                </a:tc>
                <a:extLst>
                  <a:ext uri="{0D108BD9-81ED-4DB2-BD59-A6C34878D82A}">
                    <a16:rowId xmlns:a16="http://schemas.microsoft.com/office/drawing/2014/main" val="3641342778"/>
                  </a:ext>
                </a:extLst>
              </a:tr>
            </a:tbl>
          </a:graphicData>
        </a:graphic>
      </p:graphicFrame>
      <p:sp>
        <p:nvSpPr>
          <p:cNvPr id="3" name="TextBox 2">
            <a:extLst>
              <a:ext uri="{FF2B5EF4-FFF2-40B4-BE49-F238E27FC236}">
                <a16:creationId xmlns:a16="http://schemas.microsoft.com/office/drawing/2014/main" id="{9A9CFCE8-FBD1-4123-B8C8-036ED6051ED1}"/>
              </a:ext>
            </a:extLst>
          </p:cNvPr>
          <p:cNvSpPr txBox="1"/>
          <p:nvPr/>
        </p:nvSpPr>
        <p:spPr>
          <a:xfrm>
            <a:off x="4074088" y="879397"/>
            <a:ext cx="748923" cy="369332"/>
          </a:xfrm>
          <a:prstGeom prst="rect">
            <a:avLst/>
          </a:prstGeom>
          <a:noFill/>
        </p:spPr>
        <p:txBody>
          <a:bodyPr wrap="none" rtlCol="0">
            <a:spAutoFit/>
          </a:bodyPr>
          <a:lstStyle/>
          <a:p>
            <a:r>
              <a:rPr lang="en-US" b="1">
                <a:solidFill>
                  <a:srgbClr val="1E9DD4"/>
                </a:solidFill>
                <a:latin typeface="Verdana Pro Black" panose="020B0A04030504040204" pitchFamily="34" charset="0"/>
                <a:cs typeface="Aharoni" panose="020B0604020202020204" pitchFamily="2" charset="-79"/>
              </a:rPr>
              <a:t>MET</a:t>
            </a:r>
          </a:p>
        </p:txBody>
      </p:sp>
      <p:sp>
        <p:nvSpPr>
          <p:cNvPr id="16" name="TextBox 15">
            <a:extLst>
              <a:ext uri="{FF2B5EF4-FFF2-40B4-BE49-F238E27FC236}">
                <a16:creationId xmlns:a16="http://schemas.microsoft.com/office/drawing/2014/main" id="{ABD5C709-35B3-47E7-8740-D839223A9417}"/>
              </a:ext>
            </a:extLst>
          </p:cNvPr>
          <p:cNvSpPr txBox="1"/>
          <p:nvPr/>
        </p:nvSpPr>
        <p:spPr>
          <a:xfrm>
            <a:off x="5158100" y="822540"/>
            <a:ext cx="567784" cy="461665"/>
          </a:xfrm>
          <a:prstGeom prst="rect">
            <a:avLst/>
          </a:prstGeom>
          <a:noFill/>
        </p:spPr>
        <p:txBody>
          <a:bodyPr wrap="none" rtlCol="0">
            <a:spAutoFit/>
          </a:bodyPr>
          <a:lstStyle/>
          <a:p>
            <a:r>
              <a:rPr lang="en-US" sz="1200" b="1" dirty="0">
                <a:solidFill>
                  <a:schemeClr val="bg1">
                    <a:lumMod val="50000"/>
                  </a:schemeClr>
                </a:solidFill>
                <a:latin typeface="Verdana Pro Black" panose="020B0A04030504040204" pitchFamily="34" charset="0"/>
                <a:cs typeface="Aharoni" panose="020B0604020202020204" pitchFamily="2" charset="-79"/>
              </a:rPr>
              <a:t>NOT</a:t>
            </a:r>
          </a:p>
          <a:p>
            <a:r>
              <a:rPr lang="en-US" sz="1200" b="1" dirty="0">
                <a:solidFill>
                  <a:schemeClr val="bg1">
                    <a:lumMod val="50000"/>
                  </a:schemeClr>
                </a:solidFill>
                <a:latin typeface="Verdana Pro Black" panose="020B0A04030504040204" pitchFamily="34" charset="0"/>
                <a:cs typeface="Aharoni" panose="020B0604020202020204" pitchFamily="2" charset="-79"/>
              </a:rPr>
              <a:t>MET</a:t>
            </a:r>
          </a:p>
        </p:txBody>
      </p:sp>
      <p:sp>
        <p:nvSpPr>
          <p:cNvPr id="17" name="TextBox 16">
            <a:extLst>
              <a:ext uri="{FF2B5EF4-FFF2-40B4-BE49-F238E27FC236}">
                <a16:creationId xmlns:a16="http://schemas.microsoft.com/office/drawing/2014/main" id="{5A993607-C5DF-465B-9227-20B5A32A6341}"/>
              </a:ext>
            </a:extLst>
          </p:cNvPr>
          <p:cNvSpPr txBox="1"/>
          <p:nvPr/>
        </p:nvSpPr>
        <p:spPr>
          <a:xfrm>
            <a:off x="4164657" y="1592573"/>
            <a:ext cx="567784" cy="461665"/>
          </a:xfrm>
          <a:prstGeom prst="rect">
            <a:avLst/>
          </a:prstGeom>
          <a:noFill/>
        </p:spPr>
        <p:txBody>
          <a:bodyPr wrap="none" rtlCol="0">
            <a:spAutoFit/>
          </a:bodyPr>
          <a:lstStyle/>
          <a:p>
            <a:r>
              <a:rPr lang="en-US" sz="1200" b="1">
                <a:solidFill>
                  <a:schemeClr val="bg1">
                    <a:lumMod val="50000"/>
                  </a:schemeClr>
                </a:solidFill>
                <a:latin typeface="Verdana Pro Black" panose="020B0A04030504040204" pitchFamily="34" charset="0"/>
                <a:cs typeface="Aharoni" panose="020B0604020202020204" pitchFamily="2" charset="-79"/>
              </a:rPr>
              <a:t>NOT</a:t>
            </a:r>
          </a:p>
          <a:p>
            <a:r>
              <a:rPr lang="en-US" sz="1200" b="1">
                <a:solidFill>
                  <a:schemeClr val="bg1">
                    <a:lumMod val="50000"/>
                  </a:schemeClr>
                </a:solidFill>
                <a:latin typeface="Verdana Pro Black" panose="020B0A04030504040204" pitchFamily="34" charset="0"/>
                <a:cs typeface="Aharoni" panose="020B0604020202020204" pitchFamily="2" charset="-79"/>
              </a:rPr>
              <a:t>MET</a:t>
            </a:r>
          </a:p>
        </p:txBody>
      </p:sp>
      <p:sp>
        <p:nvSpPr>
          <p:cNvPr id="18" name="TextBox 17">
            <a:extLst>
              <a:ext uri="{FF2B5EF4-FFF2-40B4-BE49-F238E27FC236}">
                <a16:creationId xmlns:a16="http://schemas.microsoft.com/office/drawing/2014/main" id="{AC3C07D8-AC1D-4A3A-9FC7-553C7365B8FD}"/>
              </a:ext>
            </a:extLst>
          </p:cNvPr>
          <p:cNvSpPr txBox="1"/>
          <p:nvPr/>
        </p:nvSpPr>
        <p:spPr>
          <a:xfrm>
            <a:off x="5158100" y="1592573"/>
            <a:ext cx="567784" cy="461665"/>
          </a:xfrm>
          <a:prstGeom prst="rect">
            <a:avLst/>
          </a:prstGeom>
          <a:noFill/>
        </p:spPr>
        <p:txBody>
          <a:bodyPr wrap="none" rtlCol="0">
            <a:spAutoFit/>
          </a:bodyPr>
          <a:lstStyle/>
          <a:p>
            <a:r>
              <a:rPr lang="en-US" sz="1200" b="1">
                <a:solidFill>
                  <a:schemeClr val="bg1">
                    <a:lumMod val="50000"/>
                  </a:schemeClr>
                </a:solidFill>
                <a:latin typeface="Verdana Pro Black" panose="020B0A04030504040204" pitchFamily="34" charset="0"/>
                <a:cs typeface="Aharoni" panose="020B0604020202020204" pitchFamily="2" charset="-79"/>
              </a:rPr>
              <a:t>NOT</a:t>
            </a:r>
          </a:p>
          <a:p>
            <a:r>
              <a:rPr lang="en-US" sz="1200" b="1">
                <a:solidFill>
                  <a:schemeClr val="bg1">
                    <a:lumMod val="50000"/>
                  </a:schemeClr>
                </a:solidFill>
                <a:latin typeface="Verdana Pro Black" panose="020B0A04030504040204" pitchFamily="34" charset="0"/>
                <a:cs typeface="Aharoni" panose="020B0604020202020204" pitchFamily="2" charset="-79"/>
              </a:rPr>
              <a:t>MET</a:t>
            </a:r>
          </a:p>
        </p:txBody>
      </p:sp>
      <p:sp>
        <p:nvSpPr>
          <p:cNvPr id="19" name="TextBox 18">
            <a:extLst>
              <a:ext uri="{FF2B5EF4-FFF2-40B4-BE49-F238E27FC236}">
                <a16:creationId xmlns:a16="http://schemas.microsoft.com/office/drawing/2014/main" id="{5008CF00-3C94-4B7C-9842-1208590D5C87}"/>
              </a:ext>
            </a:extLst>
          </p:cNvPr>
          <p:cNvSpPr txBox="1"/>
          <p:nvPr/>
        </p:nvSpPr>
        <p:spPr>
          <a:xfrm>
            <a:off x="4164657" y="2454529"/>
            <a:ext cx="567784" cy="461665"/>
          </a:xfrm>
          <a:prstGeom prst="rect">
            <a:avLst/>
          </a:prstGeom>
          <a:noFill/>
        </p:spPr>
        <p:txBody>
          <a:bodyPr wrap="none" rtlCol="0">
            <a:spAutoFit/>
          </a:bodyPr>
          <a:lstStyle/>
          <a:p>
            <a:r>
              <a:rPr lang="en-US" sz="1200" b="1">
                <a:solidFill>
                  <a:schemeClr val="bg1">
                    <a:lumMod val="50000"/>
                  </a:schemeClr>
                </a:solidFill>
                <a:latin typeface="Verdana Pro Black" panose="020B0A04030504040204" pitchFamily="34" charset="0"/>
                <a:cs typeface="Aharoni" panose="020B0604020202020204" pitchFamily="2" charset="-79"/>
              </a:rPr>
              <a:t>NOT</a:t>
            </a:r>
          </a:p>
          <a:p>
            <a:r>
              <a:rPr lang="en-US" sz="1200" b="1">
                <a:solidFill>
                  <a:schemeClr val="bg1">
                    <a:lumMod val="50000"/>
                  </a:schemeClr>
                </a:solidFill>
                <a:latin typeface="Verdana Pro Black" panose="020B0A04030504040204" pitchFamily="34" charset="0"/>
                <a:cs typeface="Aharoni" panose="020B0604020202020204" pitchFamily="2" charset="-79"/>
              </a:rPr>
              <a:t>MET</a:t>
            </a:r>
          </a:p>
        </p:txBody>
      </p:sp>
      <p:sp>
        <p:nvSpPr>
          <p:cNvPr id="20" name="TextBox 19">
            <a:extLst>
              <a:ext uri="{FF2B5EF4-FFF2-40B4-BE49-F238E27FC236}">
                <a16:creationId xmlns:a16="http://schemas.microsoft.com/office/drawing/2014/main" id="{2A843A06-3E2B-4F03-ACD5-7A8D18EDDA16}"/>
              </a:ext>
            </a:extLst>
          </p:cNvPr>
          <p:cNvSpPr txBox="1"/>
          <p:nvPr/>
        </p:nvSpPr>
        <p:spPr>
          <a:xfrm>
            <a:off x="5158100" y="2454529"/>
            <a:ext cx="567784" cy="461665"/>
          </a:xfrm>
          <a:prstGeom prst="rect">
            <a:avLst/>
          </a:prstGeom>
          <a:noFill/>
        </p:spPr>
        <p:txBody>
          <a:bodyPr wrap="none" rtlCol="0">
            <a:spAutoFit/>
          </a:bodyPr>
          <a:lstStyle/>
          <a:p>
            <a:r>
              <a:rPr lang="en-US" sz="1200" b="1">
                <a:solidFill>
                  <a:schemeClr val="bg1">
                    <a:lumMod val="50000"/>
                  </a:schemeClr>
                </a:solidFill>
                <a:latin typeface="Verdana Pro Black" panose="020B0A04030504040204" pitchFamily="34" charset="0"/>
                <a:cs typeface="Aharoni" panose="020B0604020202020204" pitchFamily="2" charset="-79"/>
              </a:rPr>
              <a:t>NOT</a:t>
            </a:r>
          </a:p>
          <a:p>
            <a:r>
              <a:rPr lang="en-US" sz="1200" b="1">
                <a:solidFill>
                  <a:schemeClr val="bg1">
                    <a:lumMod val="50000"/>
                  </a:schemeClr>
                </a:solidFill>
                <a:latin typeface="Verdana Pro Black" panose="020B0A04030504040204" pitchFamily="34" charset="0"/>
                <a:cs typeface="Aharoni" panose="020B0604020202020204" pitchFamily="2" charset="-79"/>
              </a:rPr>
              <a:t>MET</a:t>
            </a:r>
          </a:p>
        </p:txBody>
      </p:sp>
      <p:sp>
        <p:nvSpPr>
          <p:cNvPr id="22" name="TextBox 21">
            <a:extLst>
              <a:ext uri="{FF2B5EF4-FFF2-40B4-BE49-F238E27FC236}">
                <a16:creationId xmlns:a16="http://schemas.microsoft.com/office/drawing/2014/main" id="{939C23A1-71FB-4ADF-9912-DCB6D80B66CC}"/>
              </a:ext>
            </a:extLst>
          </p:cNvPr>
          <p:cNvSpPr txBox="1"/>
          <p:nvPr/>
        </p:nvSpPr>
        <p:spPr>
          <a:xfrm>
            <a:off x="5067531" y="3938731"/>
            <a:ext cx="748923" cy="369332"/>
          </a:xfrm>
          <a:prstGeom prst="rect">
            <a:avLst/>
          </a:prstGeom>
          <a:noFill/>
        </p:spPr>
        <p:txBody>
          <a:bodyPr wrap="none" rtlCol="0">
            <a:spAutoFit/>
          </a:bodyPr>
          <a:lstStyle/>
          <a:p>
            <a:r>
              <a:rPr lang="en-US" b="1">
                <a:solidFill>
                  <a:srgbClr val="1E9DD4"/>
                </a:solidFill>
                <a:latin typeface="Verdana Pro Black" panose="020B0A04030504040204" pitchFamily="34" charset="0"/>
                <a:cs typeface="Aharoni" panose="020B0604020202020204" pitchFamily="2" charset="-79"/>
              </a:rPr>
              <a:t>MET</a:t>
            </a:r>
          </a:p>
        </p:txBody>
      </p:sp>
      <p:pic>
        <p:nvPicPr>
          <p:cNvPr id="23" name="Picture 22" descr="A close up of a logo&#10;&#10;Description generated with high confidence">
            <a:extLst>
              <a:ext uri="{FF2B5EF4-FFF2-40B4-BE49-F238E27FC236}">
                <a16:creationId xmlns:a16="http://schemas.microsoft.com/office/drawing/2014/main" id="{FFCB855F-512A-4843-B3B1-255FF35719BA}"/>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rot="19790169">
            <a:off x="757552" y="5361894"/>
            <a:ext cx="557738" cy="557738"/>
          </a:xfrm>
          <a:prstGeom prst="rect">
            <a:avLst/>
          </a:prstGeom>
        </p:spPr>
      </p:pic>
      <p:pic>
        <p:nvPicPr>
          <p:cNvPr id="24" name="Picture 23">
            <a:extLst>
              <a:ext uri="{FF2B5EF4-FFF2-40B4-BE49-F238E27FC236}">
                <a16:creationId xmlns:a16="http://schemas.microsoft.com/office/drawing/2014/main" id="{A2E54C3C-D8DC-4017-8438-43E0BFC9DBC8}"/>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094296" y="5439259"/>
            <a:ext cx="467363" cy="467363"/>
          </a:xfrm>
          <a:prstGeom prst="rect">
            <a:avLst/>
          </a:prstGeom>
        </p:spPr>
      </p:pic>
      <p:pic>
        <p:nvPicPr>
          <p:cNvPr id="25" name="Picture 24">
            <a:extLst>
              <a:ext uri="{FF2B5EF4-FFF2-40B4-BE49-F238E27FC236}">
                <a16:creationId xmlns:a16="http://schemas.microsoft.com/office/drawing/2014/main" id="{C24D6D3E-1EA3-4FB2-B185-562F8241F6B9}"/>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6506569" y="867761"/>
            <a:ext cx="525822" cy="525822"/>
          </a:xfrm>
          <a:prstGeom prst="rect">
            <a:avLst/>
          </a:prstGeom>
        </p:spPr>
      </p:pic>
      <p:pic>
        <p:nvPicPr>
          <p:cNvPr id="26" name="Picture 25">
            <a:extLst>
              <a:ext uri="{FF2B5EF4-FFF2-40B4-BE49-F238E27FC236}">
                <a16:creationId xmlns:a16="http://schemas.microsoft.com/office/drawing/2014/main" id="{A4C82FBE-5F71-4CC3-A427-7C2ECB8EBF98}"/>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6435524" y="1607225"/>
            <a:ext cx="651701" cy="651701"/>
          </a:xfrm>
          <a:prstGeom prst="rect">
            <a:avLst/>
          </a:prstGeom>
        </p:spPr>
      </p:pic>
      <p:pic>
        <p:nvPicPr>
          <p:cNvPr id="27" name="Picture 26" descr="A close up of a logo&#10;&#10;Description generated with very high confidence">
            <a:extLst>
              <a:ext uri="{FF2B5EF4-FFF2-40B4-BE49-F238E27FC236}">
                <a16:creationId xmlns:a16="http://schemas.microsoft.com/office/drawing/2014/main" id="{E9B6F064-2305-44F4-BDAA-BF2F542665D2}"/>
              </a:ext>
            </a:extLst>
          </p:cNvPr>
          <p:cNvPicPr>
            <a:picLocks noChangeAspect="1"/>
          </p:cNvPicPr>
          <p:nvPr/>
        </p:nvPicPr>
        <p:blipFill rotWithShape="1">
          <a:blip r:embed="rId12" cstate="hqprint">
            <a:extLst>
              <a:ext uri="{28A0092B-C50C-407E-A947-70E740481C1C}">
                <a14:useLocalDpi xmlns:a14="http://schemas.microsoft.com/office/drawing/2010/main" val="0"/>
              </a:ext>
            </a:extLst>
          </a:blip>
          <a:srcRect t="1" b="7842"/>
          <a:stretch/>
        </p:blipFill>
        <p:spPr>
          <a:xfrm>
            <a:off x="6426990" y="2392236"/>
            <a:ext cx="651701" cy="600584"/>
          </a:xfrm>
          <a:prstGeom prst="rect">
            <a:avLst/>
          </a:prstGeom>
        </p:spPr>
      </p:pic>
      <p:pic>
        <p:nvPicPr>
          <p:cNvPr id="28" name="Picture 27">
            <a:extLst>
              <a:ext uri="{FF2B5EF4-FFF2-40B4-BE49-F238E27FC236}">
                <a16:creationId xmlns:a16="http://schemas.microsoft.com/office/drawing/2014/main" id="{93D29B55-7C07-4108-82D9-297FDA50B658}"/>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6537085" y="3082936"/>
            <a:ext cx="464789" cy="464789"/>
          </a:xfrm>
          <a:prstGeom prst="rect">
            <a:avLst/>
          </a:prstGeom>
        </p:spPr>
      </p:pic>
      <p:sp>
        <p:nvSpPr>
          <p:cNvPr id="29" name="TextBox 28">
            <a:extLst>
              <a:ext uri="{FF2B5EF4-FFF2-40B4-BE49-F238E27FC236}">
                <a16:creationId xmlns:a16="http://schemas.microsoft.com/office/drawing/2014/main" id="{B5B925A7-1A30-4175-9892-999EFA133F18}"/>
              </a:ext>
            </a:extLst>
          </p:cNvPr>
          <p:cNvSpPr txBox="1"/>
          <p:nvPr/>
        </p:nvSpPr>
        <p:spPr>
          <a:xfrm>
            <a:off x="6536355" y="3509844"/>
            <a:ext cx="456119" cy="261610"/>
          </a:xfrm>
          <a:prstGeom prst="rect">
            <a:avLst/>
          </a:prstGeom>
          <a:noFill/>
        </p:spPr>
        <p:txBody>
          <a:bodyPr wrap="square" rtlCol="0">
            <a:spAutoFit/>
          </a:bodyPr>
          <a:lstStyle/>
          <a:p>
            <a:pPr algn="ctr"/>
            <a:r>
              <a:rPr lang="en-US" sz="1100" b="1" dirty="0">
                <a:solidFill>
                  <a:schemeClr val="tx1">
                    <a:lumMod val="50000"/>
                    <a:lumOff val="50000"/>
                  </a:schemeClr>
                </a:solidFill>
                <a:latin typeface="Segoe UI" panose="020B0502040204020203" pitchFamily="34" charset="0"/>
                <a:cs typeface="Segoe UI" panose="020B0502040204020203" pitchFamily="34" charset="0"/>
              </a:rPr>
              <a:t>HIV</a:t>
            </a:r>
          </a:p>
        </p:txBody>
      </p:sp>
      <p:pic>
        <p:nvPicPr>
          <p:cNvPr id="30" name="Picture 29" descr="A close up of a logo&#10;&#10;Description generated with very high confidence">
            <a:extLst>
              <a:ext uri="{FF2B5EF4-FFF2-40B4-BE49-F238E27FC236}">
                <a16:creationId xmlns:a16="http://schemas.microsoft.com/office/drawing/2014/main" id="{A717F45E-70BE-451E-801B-2D5BF87AE625}"/>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6438566" y="3872476"/>
            <a:ext cx="598034" cy="598034"/>
          </a:xfrm>
          <a:prstGeom prst="rect">
            <a:avLst/>
          </a:prstGeom>
        </p:spPr>
      </p:pic>
      <p:pic>
        <p:nvPicPr>
          <p:cNvPr id="39" name="Picture 38" descr="A close up of a logo&#10;&#10;Description generated with high confidence">
            <a:extLst>
              <a:ext uri="{FF2B5EF4-FFF2-40B4-BE49-F238E27FC236}">
                <a16:creationId xmlns:a16="http://schemas.microsoft.com/office/drawing/2014/main" id="{B5DBC89F-A0FA-47CD-8B58-B9F57854A632}"/>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6424501" y="4686703"/>
            <a:ext cx="656678" cy="656678"/>
          </a:xfrm>
          <a:prstGeom prst="rect">
            <a:avLst/>
          </a:prstGeom>
        </p:spPr>
      </p:pic>
      <p:sp>
        <p:nvSpPr>
          <p:cNvPr id="40" name="TextBox 39">
            <a:extLst>
              <a:ext uri="{FF2B5EF4-FFF2-40B4-BE49-F238E27FC236}">
                <a16:creationId xmlns:a16="http://schemas.microsoft.com/office/drawing/2014/main" id="{05DCE0A6-1F19-4DAB-B460-69073C0E122A}"/>
              </a:ext>
            </a:extLst>
          </p:cNvPr>
          <p:cNvSpPr txBox="1"/>
          <p:nvPr/>
        </p:nvSpPr>
        <p:spPr>
          <a:xfrm>
            <a:off x="9617885" y="1657564"/>
            <a:ext cx="748923" cy="369332"/>
          </a:xfrm>
          <a:prstGeom prst="rect">
            <a:avLst/>
          </a:prstGeom>
          <a:noFill/>
        </p:spPr>
        <p:txBody>
          <a:bodyPr wrap="none" rtlCol="0">
            <a:spAutoFit/>
          </a:bodyPr>
          <a:lstStyle/>
          <a:p>
            <a:r>
              <a:rPr lang="en-US" b="1">
                <a:solidFill>
                  <a:srgbClr val="1E9DD4"/>
                </a:solidFill>
                <a:latin typeface="Verdana Pro Black" panose="020B0A04030504040204" pitchFamily="34" charset="0"/>
                <a:cs typeface="Aharoni" panose="020B0604020202020204" pitchFamily="2" charset="-79"/>
              </a:rPr>
              <a:t>MET</a:t>
            </a:r>
          </a:p>
        </p:txBody>
      </p:sp>
      <p:sp>
        <p:nvSpPr>
          <p:cNvPr id="41" name="TextBox 40">
            <a:extLst>
              <a:ext uri="{FF2B5EF4-FFF2-40B4-BE49-F238E27FC236}">
                <a16:creationId xmlns:a16="http://schemas.microsoft.com/office/drawing/2014/main" id="{9A1AEA7F-E5E3-45F1-8D6F-0B1C444CA06A}"/>
              </a:ext>
            </a:extLst>
          </p:cNvPr>
          <p:cNvSpPr txBox="1"/>
          <p:nvPr/>
        </p:nvSpPr>
        <p:spPr>
          <a:xfrm>
            <a:off x="9617885" y="3115982"/>
            <a:ext cx="748923" cy="369332"/>
          </a:xfrm>
          <a:prstGeom prst="rect">
            <a:avLst/>
          </a:prstGeom>
          <a:noFill/>
        </p:spPr>
        <p:txBody>
          <a:bodyPr wrap="none" rtlCol="0">
            <a:spAutoFit/>
          </a:bodyPr>
          <a:lstStyle/>
          <a:p>
            <a:r>
              <a:rPr lang="en-US" b="1">
                <a:solidFill>
                  <a:srgbClr val="1E9DD4"/>
                </a:solidFill>
                <a:latin typeface="Verdana Pro Black" panose="020B0A04030504040204" pitchFamily="34" charset="0"/>
                <a:cs typeface="Aharoni" panose="020B0604020202020204" pitchFamily="2" charset="-79"/>
              </a:rPr>
              <a:t>MET</a:t>
            </a:r>
          </a:p>
        </p:txBody>
      </p:sp>
      <p:sp>
        <p:nvSpPr>
          <p:cNvPr id="42" name="TextBox 41">
            <a:extLst>
              <a:ext uri="{FF2B5EF4-FFF2-40B4-BE49-F238E27FC236}">
                <a16:creationId xmlns:a16="http://schemas.microsoft.com/office/drawing/2014/main" id="{A312FF72-482A-4339-B5B3-B8D910FFD730}"/>
              </a:ext>
            </a:extLst>
          </p:cNvPr>
          <p:cNvSpPr txBox="1"/>
          <p:nvPr/>
        </p:nvSpPr>
        <p:spPr>
          <a:xfrm>
            <a:off x="4164657" y="3235998"/>
            <a:ext cx="567784" cy="461665"/>
          </a:xfrm>
          <a:prstGeom prst="rect">
            <a:avLst/>
          </a:prstGeom>
          <a:noFill/>
        </p:spPr>
        <p:txBody>
          <a:bodyPr wrap="none" rtlCol="0">
            <a:spAutoFit/>
          </a:bodyPr>
          <a:lstStyle/>
          <a:p>
            <a:r>
              <a:rPr lang="en-US" sz="1200" b="1">
                <a:solidFill>
                  <a:schemeClr val="bg1">
                    <a:lumMod val="50000"/>
                  </a:schemeClr>
                </a:solidFill>
                <a:latin typeface="Verdana Pro Black" panose="020B0A04030504040204" pitchFamily="34" charset="0"/>
                <a:cs typeface="Aharoni" panose="020B0604020202020204" pitchFamily="2" charset="-79"/>
              </a:rPr>
              <a:t>NOT</a:t>
            </a:r>
          </a:p>
          <a:p>
            <a:r>
              <a:rPr lang="en-US" sz="1200" b="1">
                <a:solidFill>
                  <a:schemeClr val="bg1">
                    <a:lumMod val="50000"/>
                  </a:schemeClr>
                </a:solidFill>
                <a:latin typeface="Verdana Pro Black" panose="020B0A04030504040204" pitchFamily="34" charset="0"/>
                <a:cs typeface="Aharoni" panose="020B0604020202020204" pitchFamily="2" charset="-79"/>
              </a:rPr>
              <a:t>MET</a:t>
            </a:r>
          </a:p>
        </p:txBody>
      </p:sp>
      <p:sp>
        <p:nvSpPr>
          <p:cNvPr id="43" name="TextBox 42">
            <a:extLst>
              <a:ext uri="{FF2B5EF4-FFF2-40B4-BE49-F238E27FC236}">
                <a16:creationId xmlns:a16="http://schemas.microsoft.com/office/drawing/2014/main" id="{0BB7DF97-463C-487E-8465-1FDDC3CB6AC7}"/>
              </a:ext>
            </a:extLst>
          </p:cNvPr>
          <p:cNvSpPr txBox="1"/>
          <p:nvPr/>
        </p:nvSpPr>
        <p:spPr>
          <a:xfrm>
            <a:off x="5158100" y="3235998"/>
            <a:ext cx="567784" cy="461665"/>
          </a:xfrm>
          <a:prstGeom prst="rect">
            <a:avLst/>
          </a:prstGeom>
          <a:noFill/>
        </p:spPr>
        <p:txBody>
          <a:bodyPr wrap="none" rtlCol="0">
            <a:spAutoFit/>
          </a:bodyPr>
          <a:lstStyle/>
          <a:p>
            <a:r>
              <a:rPr lang="en-US" sz="1200" b="1">
                <a:solidFill>
                  <a:schemeClr val="bg1">
                    <a:lumMod val="50000"/>
                  </a:schemeClr>
                </a:solidFill>
                <a:latin typeface="Verdana Pro Black" panose="020B0A04030504040204" pitchFamily="34" charset="0"/>
                <a:cs typeface="Aharoni" panose="020B0604020202020204" pitchFamily="2" charset="-79"/>
              </a:rPr>
              <a:t>NOT</a:t>
            </a:r>
          </a:p>
          <a:p>
            <a:r>
              <a:rPr lang="en-US" sz="1200" b="1">
                <a:solidFill>
                  <a:schemeClr val="bg1">
                    <a:lumMod val="50000"/>
                  </a:schemeClr>
                </a:solidFill>
                <a:latin typeface="Verdana Pro Black" panose="020B0A04030504040204" pitchFamily="34" charset="0"/>
                <a:cs typeface="Aharoni" panose="020B0604020202020204" pitchFamily="2" charset="-79"/>
              </a:rPr>
              <a:t>MET</a:t>
            </a:r>
          </a:p>
        </p:txBody>
      </p:sp>
      <p:sp>
        <p:nvSpPr>
          <p:cNvPr id="44" name="TextBox 43">
            <a:extLst>
              <a:ext uri="{FF2B5EF4-FFF2-40B4-BE49-F238E27FC236}">
                <a16:creationId xmlns:a16="http://schemas.microsoft.com/office/drawing/2014/main" id="{D2317A48-22D7-4A6F-A9F0-EEFCA086F474}"/>
              </a:ext>
            </a:extLst>
          </p:cNvPr>
          <p:cNvSpPr txBox="1"/>
          <p:nvPr/>
        </p:nvSpPr>
        <p:spPr>
          <a:xfrm>
            <a:off x="4164657" y="3892565"/>
            <a:ext cx="567784" cy="461665"/>
          </a:xfrm>
          <a:prstGeom prst="rect">
            <a:avLst/>
          </a:prstGeom>
          <a:noFill/>
        </p:spPr>
        <p:txBody>
          <a:bodyPr wrap="none" rtlCol="0">
            <a:spAutoFit/>
          </a:bodyPr>
          <a:lstStyle/>
          <a:p>
            <a:r>
              <a:rPr lang="en-US" sz="1200" b="1">
                <a:solidFill>
                  <a:schemeClr val="bg1">
                    <a:lumMod val="50000"/>
                  </a:schemeClr>
                </a:solidFill>
                <a:latin typeface="Verdana Pro Black" panose="020B0A04030504040204" pitchFamily="34" charset="0"/>
                <a:cs typeface="Aharoni" panose="020B0604020202020204" pitchFamily="2" charset="-79"/>
              </a:rPr>
              <a:t>NOT</a:t>
            </a:r>
          </a:p>
          <a:p>
            <a:r>
              <a:rPr lang="en-US" sz="1200" b="1">
                <a:solidFill>
                  <a:schemeClr val="bg1">
                    <a:lumMod val="50000"/>
                  </a:schemeClr>
                </a:solidFill>
                <a:latin typeface="Verdana Pro Black" panose="020B0A04030504040204" pitchFamily="34" charset="0"/>
                <a:cs typeface="Aharoni" panose="020B0604020202020204" pitchFamily="2" charset="-79"/>
              </a:rPr>
              <a:t>MET</a:t>
            </a:r>
          </a:p>
        </p:txBody>
      </p:sp>
      <p:sp>
        <p:nvSpPr>
          <p:cNvPr id="45" name="TextBox 44">
            <a:extLst>
              <a:ext uri="{FF2B5EF4-FFF2-40B4-BE49-F238E27FC236}">
                <a16:creationId xmlns:a16="http://schemas.microsoft.com/office/drawing/2014/main" id="{2944521B-8C9E-4781-8E36-7A31EE18BB74}"/>
              </a:ext>
            </a:extLst>
          </p:cNvPr>
          <p:cNvSpPr txBox="1"/>
          <p:nvPr/>
        </p:nvSpPr>
        <p:spPr>
          <a:xfrm>
            <a:off x="4164657" y="4544662"/>
            <a:ext cx="567784" cy="461665"/>
          </a:xfrm>
          <a:prstGeom prst="rect">
            <a:avLst/>
          </a:prstGeom>
          <a:noFill/>
        </p:spPr>
        <p:txBody>
          <a:bodyPr wrap="none" rtlCol="0">
            <a:spAutoFit/>
          </a:bodyPr>
          <a:lstStyle/>
          <a:p>
            <a:r>
              <a:rPr lang="en-US" sz="1200" b="1">
                <a:solidFill>
                  <a:schemeClr val="bg1">
                    <a:lumMod val="50000"/>
                  </a:schemeClr>
                </a:solidFill>
                <a:latin typeface="Verdana Pro Black" panose="020B0A04030504040204" pitchFamily="34" charset="0"/>
                <a:cs typeface="Aharoni" panose="020B0604020202020204" pitchFamily="2" charset="-79"/>
              </a:rPr>
              <a:t>NOT</a:t>
            </a:r>
          </a:p>
          <a:p>
            <a:r>
              <a:rPr lang="en-US" sz="1200" b="1">
                <a:solidFill>
                  <a:schemeClr val="bg1">
                    <a:lumMod val="50000"/>
                  </a:schemeClr>
                </a:solidFill>
                <a:latin typeface="Verdana Pro Black" panose="020B0A04030504040204" pitchFamily="34" charset="0"/>
                <a:cs typeface="Aharoni" panose="020B0604020202020204" pitchFamily="2" charset="-79"/>
              </a:rPr>
              <a:t>MET</a:t>
            </a:r>
          </a:p>
        </p:txBody>
      </p:sp>
      <p:sp>
        <p:nvSpPr>
          <p:cNvPr id="46" name="TextBox 45">
            <a:extLst>
              <a:ext uri="{FF2B5EF4-FFF2-40B4-BE49-F238E27FC236}">
                <a16:creationId xmlns:a16="http://schemas.microsoft.com/office/drawing/2014/main" id="{8B746CC3-06FA-40A1-B7A8-5895AAC5CEDF}"/>
              </a:ext>
            </a:extLst>
          </p:cNvPr>
          <p:cNvSpPr txBox="1"/>
          <p:nvPr/>
        </p:nvSpPr>
        <p:spPr>
          <a:xfrm>
            <a:off x="5158100" y="4544662"/>
            <a:ext cx="567784" cy="461665"/>
          </a:xfrm>
          <a:prstGeom prst="rect">
            <a:avLst/>
          </a:prstGeom>
          <a:noFill/>
        </p:spPr>
        <p:txBody>
          <a:bodyPr wrap="none" rtlCol="0">
            <a:spAutoFit/>
          </a:bodyPr>
          <a:lstStyle/>
          <a:p>
            <a:r>
              <a:rPr lang="en-US" sz="1200" b="1">
                <a:solidFill>
                  <a:schemeClr val="bg1">
                    <a:lumMod val="50000"/>
                  </a:schemeClr>
                </a:solidFill>
                <a:latin typeface="Verdana Pro Black" panose="020B0A04030504040204" pitchFamily="34" charset="0"/>
                <a:cs typeface="Aharoni" panose="020B0604020202020204" pitchFamily="2" charset="-79"/>
              </a:rPr>
              <a:t>NOT</a:t>
            </a:r>
          </a:p>
          <a:p>
            <a:r>
              <a:rPr lang="en-US" sz="1200" b="1">
                <a:solidFill>
                  <a:schemeClr val="bg1">
                    <a:lumMod val="50000"/>
                  </a:schemeClr>
                </a:solidFill>
                <a:latin typeface="Verdana Pro Black" panose="020B0A04030504040204" pitchFamily="34" charset="0"/>
                <a:cs typeface="Aharoni" panose="020B0604020202020204" pitchFamily="2" charset="-79"/>
              </a:rPr>
              <a:t>MET</a:t>
            </a:r>
          </a:p>
        </p:txBody>
      </p:sp>
      <p:sp>
        <p:nvSpPr>
          <p:cNvPr id="47" name="TextBox 46">
            <a:extLst>
              <a:ext uri="{FF2B5EF4-FFF2-40B4-BE49-F238E27FC236}">
                <a16:creationId xmlns:a16="http://schemas.microsoft.com/office/drawing/2014/main" id="{20C29604-68E5-4BE2-8D6C-A1FED5B84FF3}"/>
              </a:ext>
            </a:extLst>
          </p:cNvPr>
          <p:cNvSpPr txBox="1"/>
          <p:nvPr/>
        </p:nvSpPr>
        <p:spPr>
          <a:xfrm>
            <a:off x="4164657" y="5295894"/>
            <a:ext cx="567784" cy="461665"/>
          </a:xfrm>
          <a:prstGeom prst="rect">
            <a:avLst/>
          </a:prstGeom>
          <a:noFill/>
        </p:spPr>
        <p:txBody>
          <a:bodyPr wrap="none" rtlCol="0">
            <a:spAutoFit/>
          </a:bodyPr>
          <a:lstStyle/>
          <a:p>
            <a:r>
              <a:rPr lang="en-US" sz="1200" b="1">
                <a:solidFill>
                  <a:schemeClr val="bg1">
                    <a:lumMod val="50000"/>
                  </a:schemeClr>
                </a:solidFill>
                <a:latin typeface="Verdana Pro Black" panose="020B0A04030504040204" pitchFamily="34" charset="0"/>
                <a:cs typeface="Aharoni" panose="020B0604020202020204" pitchFamily="2" charset="-79"/>
              </a:rPr>
              <a:t>NOT</a:t>
            </a:r>
          </a:p>
          <a:p>
            <a:r>
              <a:rPr lang="en-US" sz="1200" b="1">
                <a:solidFill>
                  <a:schemeClr val="bg1">
                    <a:lumMod val="50000"/>
                  </a:schemeClr>
                </a:solidFill>
                <a:latin typeface="Verdana Pro Black" panose="020B0A04030504040204" pitchFamily="34" charset="0"/>
                <a:cs typeface="Aharoni" panose="020B0604020202020204" pitchFamily="2" charset="-79"/>
              </a:rPr>
              <a:t>MET</a:t>
            </a:r>
          </a:p>
        </p:txBody>
      </p:sp>
      <p:sp>
        <p:nvSpPr>
          <p:cNvPr id="48" name="TextBox 47">
            <a:extLst>
              <a:ext uri="{FF2B5EF4-FFF2-40B4-BE49-F238E27FC236}">
                <a16:creationId xmlns:a16="http://schemas.microsoft.com/office/drawing/2014/main" id="{4C437484-73DF-4E37-8240-62AE73D9F4EA}"/>
              </a:ext>
            </a:extLst>
          </p:cNvPr>
          <p:cNvSpPr txBox="1"/>
          <p:nvPr/>
        </p:nvSpPr>
        <p:spPr>
          <a:xfrm>
            <a:off x="5158100" y="5295894"/>
            <a:ext cx="567784" cy="461665"/>
          </a:xfrm>
          <a:prstGeom prst="rect">
            <a:avLst/>
          </a:prstGeom>
          <a:noFill/>
        </p:spPr>
        <p:txBody>
          <a:bodyPr wrap="none" rtlCol="0">
            <a:spAutoFit/>
          </a:bodyPr>
          <a:lstStyle/>
          <a:p>
            <a:r>
              <a:rPr lang="en-US" sz="1200" b="1">
                <a:solidFill>
                  <a:schemeClr val="bg1">
                    <a:lumMod val="50000"/>
                  </a:schemeClr>
                </a:solidFill>
                <a:latin typeface="Verdana Pro Black" panose="020B0A04030504040204" pitchFamily="34" charset="0"/>
                <a:cs typeface="Aharoni" panose="020B0604020202020204" pitchFamily="2" charset="-79"/>
              </a:rPr>
              <a:t>NOT</a:t>
            </a:r>
          </a:p>
          <a:p>
            <a:r>
              <a:rPr lang="en-US" sz="1200" b="1">
                <a:solidFill>
                  <a:schemeClr val="bg1">
                    <a:lumMod val="50000"/>
                  </a:schemeClr>
                </a:solidFill>
                <a:latin typeface="Verdana Pro Black" panose="020B0A04030504040204" pitchFamily="34" charset="0"/>
                <a:cs typeface="Aharoni" panose="020B0604020202020204" pitchFamily="2" charset="-79"/>
              </a:rPr>
              <a:t>MET</a:t>
            </a:r>
          </a:p>
        </p:txBody>
      </p:sp>
      <p:sp>
        <p:nvSpPr>
          <p:cNvPr id="49" name="TextBox 48">
            <a:extLst>
              <a:ext uri="{FF2B5EF4-FFF2-40B4-BE49-F238E27FC236}">
                <a16:creationId xmlns:a16="http://schemas.microsoft.com/office/drawing/2014/main" id="{A35AFCF7-F7E4-4A2C-9A13-FDB6E67F9CCD}"/>
              </a:ext>
            </a:extLst>
          </p:cNvPr>
          <p:cNvSpPr txBox="1"/>
          <p:nvPr/>
        </p:nvSpPr>
        <p:spPr>
          <a:xfrm>
            <a:off x="9708454" y="821832"/>
            <a:ext cx="567784" cy="461665"/>
          </a:xfrm>
          <a:prstGeom prst="rect">
            <a:avLst/>
          </a:prstGeom>
          <a:noFill/>
        </p:spPr>
        <p:txBody>
          <a:bodyPr wrap="none" rtlCol="0">
            <a:spAutoFit/>
          </a:bodyPr>
          <a:lstStyle/>
          <a:p>
            <a:r>
              <a:rPr lang="en-US" sz="1200" b="1">
                <a:solidFill>
                  <a:schemeClr val="bg1">
                    <a:lumMod val="50000"/>
                  </a:schemeClr>
                </a:solidFill>
                <a:latin typeface="Verdana Pro Black" panose="020B0A04030504040204" pitchFamily="34" charset="0"/>
                <a:cs typeface="Aharoni" panose="020B0604020202020204" pitchFamily="2" charset="-79"/>
              </a:rPr>
              <a:t>NOT</a:t>
            </a:r>
          </a:p>
          <a:p>
            <a:r>
              <a:rPr lang="en-US" sz="1200" b="1">
                <a:solidFill>
                  <a:schemeClr val="bg1">
                    <a:lumMod val="50000"/>
                  </a:schemeClr>
                </a:solidFill>
                <a:latin typeface="Verdana Pro Black" panose="020B0A04030504040204" pitchFamily="34" charset="0"/>
                <a:cs typeface="Aharoni" panose="020B0604020202020204" pitchFamily="2" charset="-79"/>
              </a:rPr>
              <a:t>MET</a:t>
            </a:r>
          </a:p>
        </p:txBody>
      </p:sp>
      <p:sp>
        <p:nvSpPr>
          <p:cNvPr id="50" name="TextBox 49">
            <a:extLst>
              <a:ext uri="{FF2B5EF4-FFF2-40B4-BE49-F238E27FC236}">
                <a16:creationId xmlns:a16="http://schemas.microsoft.com/office/drawing/2014/main" id="{73A12FF5-D3B3-4999-816E-68485A19CF57}"/>
              </a:ext>
            </a:extLst>
          </p:cNvPr>
          <p:cNvSpPr txBox="1"/>
          <p:nvPr/>
        </p:nvSpPr>
        <p:spPr>
          <a:xfrm>
            <a:off x="10739760" y="821832"/>
            <a:ext cx="567784" cy="461665"/>
          </a:xfrm>
          <a:prstGeom prst="rect">
            <a:avLst/>
          </a:prstGeom>
          <a:noFill/>
        </p:spPr>
        <p:txBody>
          <a:bodyPr wrap="none" rtlCol="0">
            <a:spAutoFit/>
          </a:bodyPr>
          <a:lstStyle/>
          <a:p>
            <a:r>
              <a:rPr lang="en-US" sz="1200" b="1">
                <a:solidFill>
                  <a:schemeClr val="bg1">
                    <a:lumMod val="50000"/>
                  </a:schemeClr>
                </a:solidFill>
                <a:latin typeface="Verdana Pro Black" panose="020B0A04030504040204" pitchFamily="34" charset="0"/>
                <a:cs typeface="Aharoni" panose="020B0604020202020204" pitchFamily="2" charset="-79"/>
              </a:rPr>
              <a:t>NOT</a:t>
            </a:r>
          </a:p>
          <a:p>
            <a:r>
              <a:rPr lang="en-US" sz="1200" b="1">
                <a:solidFill>
                  <a:schemeClr val="bg1">
                    <a:lumMod val="50000"/>
                  </a:schemeClr>
                </a:solidFill>
                <a:latin typeface="Verdana Pro Black" panose="020B0A04030504040204" pitchFamily="34" charset="0"/>
                <a:cs typeface="Aharoni" panose="020B0604020202020204" pitchFamily="2" charset="-79"/>
              </a:rPr>
              <a:t>MET</a:t>
            </a:r>
          </a:p>
        </p:txBody>
      </p:sp>
      <p:sp>
        <p:nvSpPr>
          <p:cNvPr id="51" name="TextBox 50">
            <a:extLst>
              <a:ext uri="{FF2B5EF4-FFF2-40B4-BE49-F238E27FC236}">
                <a16:creationId xmlns:a16="http://schemas.microsoft.com/office/drawing/2014/main" id="{6BF97130-2EAB-485D-B643-6E5D6AE4B38B}"/>
              </a:ext>
            </a:extLst>
          </p:cNvPr>
          <p:cNvSpPr txBox="1"/>
          <p:nvPr/>
        </p:nvSpPr>
        <p:spPr>
          <a:xfrm>
            <a:off x="10739760" y="1611398"/>
            <a:ext cx="567784" cy="461665"/>
          </a:xfrm>
          <a:prstGeom prst="rect">
            <a:avLst/>
          </a:prstGeom>
          <a:noFill/>
        </p:spPr>
        <p:txBody>
          <a:bodyPr wrap="none" rtlCol="0">
            <a:spAutoFit/>
          </a:bodyPr>
          <a:lstStyle/>
          <a:p>
            <a:r>
              <a:rPr lang="en-US" sz="1200" b="1">
                <a:solidFill>
                  <a:schemeClr val="bg1">
                    <a:lumMod val="50000"/>
                  </a:schemeClr>
                </a:solidFill>
                <a:latin typeface="Verdana Pro Black" panose="020B0A04030504040204" pitchFamily="34" charset="0"/>
                <a:cs typeface="Aharoni" panose="020B0604020202020204" pitchFamily="2" charset="-79"/>
              </a:rPr>
              <a:t>NOT</a:t>
            </a:r>
          </a:p>
          <a:p>
            <a:r>
              <a:rPr lang="en-US" sz="1200" b="1">
                <a:solidFill>
                  <a:schemeClr val="bg1">
                    <a:lumMod val="50000"/>
                  </a:schemeClr>
                </a:solidFill>
                <a:latin typeface="Verdana Pro Black" panose="020B0A04030504040204" pitchFamily="34" charset="0"/>
                <a:cs typeface="Aharoni" panose="020B0604020202020204" pitchFamily="2" charset="-79"/>
              </a:rPr>
              <a:t>MET</a:t>
            </a:r>
          </a:p>
        </p:txBody>
      </p:sp>
      <p:sp>
        <p:nvSpPr>
          <p:cNvPr id="52" name="TextBox 51">
            <a:extLst>
              <a:ext uri="{FF2B5EF4-FFF2-40B4-BE49-F238E27FC236}">
                <a16:creationId xmlns:a16="http://schemas.microsoft.com/office/drawing/2014/main" id="{859DDEA7-3577-4DDB-92CD-55C1DCD4CE1D}"/>
              </a:ext>
            </a:extLst>
          </p:cNvPr>
          <p:cNvSpPr txBox="1"/>
          <p:nvPr/>
        </p:nvSpPr>
        <p:spPr>
          <a:xfrm>
            <a:off x="10739760" y="2346007"/>
            <a:ext cx="567784" cy="461665"/>
          </a:xfrm>
          <a:prstGeom prst="rect">
            <a:avLst/>
          </a:prstGeom>
          <a:noFill/>
        </p:spPr>
        <p:txBody>
          <a:bodyPr wrap="none" rtlCol="0">
            <a:spAutoFit/>
          </a:bodyPr>
          <a:lstStyle/>
          <a:p>
            <a:r>
              <a:rPr lang="en-US" sz="1200" b="1">
                <a:solidFill>
                  <a:schemeClr val="bg1">
                    <a:lumMod val="50000"/>
                  </a:schemeClr>
                </a:solidFill>
                <a:latin typeface="Verdana Pro Black" panose="020B0A04030504040204" pitchFamily="34" charset="0"/>
                <a:cs typeface="Aharoni" panose="020B0604020202020204" pitchFamily="2" charset="-79"/>
              </a:rPr>
              <a:t>NOT</a:t>
            </a:r>
          </a:p>
          <a:p>
            <a:r>
              <a:rPr lang="en-US" sz="1200" b="1">
                <a:solidFill>
                  <a:schemeClr val="bg1">
                    <a:lumMod val="50000"/>
                  </a:schemeClr>
                </a:solidFill>
                <a:latin typeface="Verdana Pro Black" panose="020B0A04030504040204" pitchFamily="34" charset="0"/>
                <a:cs typeface="Aharoni" panose="020B0604020202020204" pitchFamily="2" charset="-79"/>
              </a:rPr>
              <a:t>MET</a:t>
            </a:r>
          </a:p>
        </p:txBody>
      </p:sp>
      <p:sp>
        <p:nvSpPr>
          <p:cNvPr id="53" name="TextBox 52">
            <a:extLst>
              <a:ext uri="{FF2B5EF4-FFF2-40B4-BE49-F238E27FC236}">
                <a16:creationId xmlns:a16="http://schemas.microsoft.com/office/drawing/2014/main" id="{95029088-A323-4CC6-8672-B217D552B35F}"/>
              </a:ext>
            </a:extLst>
          </p:cNvPr>
          <p:cNvSpPr txBox="1"/>
          <p:nvPr/>
        </p:nvSpPr>
        <p:spPr>
          <a:xfrm>
            <a:off x="9708454" y="2346007"/>
            <a:ext cx="567784" cy="461665"/>
          </a:xfrm>
          <a:prstGeom prst="rect">
            <a:avLst/>
          </a:prstGeom>
          <a:noFill/>
        </p:spPr>
        <p:txBody>
          <a:bodyPr wrap="none" rtlCol="0">
            <a:spAutoFit/>
          </a:bodyPr>
          <a:lstStyle/>
          <a:p>
            <a:r>
              <a:rPr lang="en-US" sz="1200" b="1">
                <a:solidFill>
                  <a:schemeClr val="bg1">
                    <a:lumMod val="50000"/>
                  </a:schemeClr>
                </a:solidFill>
                <a:latin typeface="Verdana Pro Black" panose="020B0A04030504040204" pitchFamily="34" charset="0"/>
                <a:cs typeface="Aharoni" panose="020B0604020202020204" pitchFamily="2" charset="-79"/>
              </a:rPr>
              <a:t>NOT</a:t>
            </a:r>
          </a:p>
          <a:p>
            <a:r>
              <a:rPr lang="en-US" sz="1200" b="1">
                <a:solidFill>
                  <a:schemeClr val="bg1">
                    <a:lumMod val="50000"/>
                  </a:schemeClr>
                </a:solidFill>
                <a:latin typeface="Verdana Pro Black" panose="020B0A04030504040204" pitchFamily="34" charset="0"/>
                <a:cs typeface="Aharoni" panose="020B0604020202020204" pitchFamily="2" charset="-79"/>
              </a:rPr>
              <a:t>MET</a:t>
            </a:r>
          </a:p>
        </p:txBody>
      </p:sp>
      <p:sp>
        <p:nvSpPr>
          <p:cNvPr id="54" name="TextBox 53">
            <a:extLst>
              <a:ext uri="{FF2B5EF4-FFF2-40B4-BE49-F238E27FC236}">
                <a16:creationId xmlns:a16="http://schemas.microsoft.com/office/drawing/2014/main" id="{6440573E-DBD0-4255-ADBB-D5889CED0E7F}"/>
              </a:ext>
            </a:extLst>
          </p:cNvPr>
          <p:cNvSpPr txBox="1"/>
          <p:nvPr/>
        </p:nvSpPr>
        <p:spPr>
          <a:xfrm>
            <a:off x="10739760" y="3069816"/>
            <a:ext cx="567784" cy="461665"/>
          </a:xfrm>
          <a:prstGeom prst="rect">
            <a:avLst/>
          </a:prstGeom>
          <a:noFill/>
        </p:spPr>
        <p:txBody>
          <a:bodyPr wrap="none" rtlCol="0">
            <a:spAutoFit/>
          </a:bodyPr>
          <a:lstStyle/>
          <a:p>
            <a:r>
              <a:rPr lang="en-US" sz="1200" b="1">
                <a:solidFill>
                  <a:schemeClr val="bg1">
                    <a:lumMod val="50000"/>
                  </a:schemeClr>
                </a:solidFill>
                <a:latin typeface="Verdana Pro Black" panose="020B0A04030504040204" pitchFamily="34" charset="0"/>
                <a:cs typeface="Aharoni" panose="020B0604020202020204" pitchFamily="2" charset="-79"/>
              </a:rPr>
              <a:t>NOT</a:t>
            </a:r>
          </a:p>
          <a:p>
            <a:r>
              <a:rPr lang="en-US" sz="1200" b="1">
                <a:solidFill>
                  <a:schemeClr val="bg1">
                    <a:lumMod val="50000"/>
                  </a:schemeClr>
                </a:solidFill>
                <a:latin typeface="Verdana Pro Black" panose="020B0A04030504040204" pitchFamily="34" charset="0"/>
                <a:cs typeface="Aharoni" panose="020B0604020202020204" pitchFamily="2" charset="-79"/>
              </a:rPr>
              <a:t>MET</a:t>
            </a:r>
          </a:p>
        </p:txBody>
      </p:sp>
      <p:sp>
        <p:nvSpPr>
          <p:cNvPr id="55" name="TextBox 54">
            <a:extLst>
              <a:ext uri="{FF2B5EF4-FFF2-40B4-BE49-F238E27FC236}">
                <a16:creationId xmlns:a16="http://schemas.microsoft.com/office/drawing/2014/main" id="{75D83BEC-65B2-4FB5-BACD-49E3BB56B050}"/>
              </a:ext>
            </a:extLst>
          </p:cNvPr>
          <p:cNvSpPr txBox="1"/>
          <p:nvPr/>
        </p:nvSpPr>
        <p:spPr>
          <a:xfrm>
            <a:off x="9708454" y="3852608"/>
            <a:ext cx="567784" cy="461665"/>
          </a:xfrm>
          <a:prstGeom prst="rect">
            <a:avLst/>
          </a:prstGeom>
          <a:noFill/>
        </p:spPr>
        <p:txBody>
          <a:bodyPr wrap="none" rtlCol="0">
            <a:spAutoFit/>
          </a:bodyPr>
          <a:lstStyle/>
          <a:p>
            <a:r>
              <a:rPr lang="en-US" sz="1200" b="1">
                <a:solidFill>
                  <a:schemeClr val="bg1">
                    <a:lumMod val="50000"/>
                  </a:schemeClr>
                </a:solidFill>
                <a:latin typeface="Verdana Pro Black" panose="020B0A04030504040204" pitchFamily="34" charset="0"/>
                <a:cs typeface="Aharoni" panose="020B0604020202020204" pitchFamily="2" charset="-79"/>
              </a:rPr>
              <a:t>NOT</a:t>
            </a:r>
          </a:p>
          <a:p>
            <a:r>
              <a:rPr lang="en-US" sz="1200" b="1">
                <a:solidFill>
                  <a:schemeClr val="bg1">
                    <a:lumMod val="50000"/>
                  </a:schemeClr>
                </a:solidFill>
                <a:latin typeface="Verdana Pro Black" panose="020B0A04030504040204" pitchFamily="34" charset="0"/>
                <a:cs typeface="Aharoni" panose="020B0604020202020204" pitchFamily="2" charset="-79"/>
              </a:rPr>
              <a:t>MET</a:t>
            </a:r>
          </a:p>
        </p:txBody>
      </p:sp>
      <p:sp>
        <p:nvSpPr>
          <p:cNvPr id="56" name="TextBox 55">
            <a:extLst>
              <a:ext uri="{FF2B5EF4-FFF2-40B4-BE49-F238E27FC236}">
                <a16:creationId xmlns:a16="http://schemas.microsoft.com/office/drawing/2014/main" id="{CD09C4DB-F09E-4DCE-97B8-5D1D58DDEE58}"/>
              </a:ext>
            </a:extLst>
          </p:cNvPr>
          <p:cNvSpPr txBox="1"/>
          <p:nvPr/>
        </p:nvSpPr>
        <p:spPr>
          <a:xfrm>
            <a:off x="10739760" y="3852608"/>
            <a:ext cx="567784" cy="461665"/>
          </a:xfrm>
          <a:prstGeom prst="rect">
            <a:avLst/>
          </a:prstGeom>
          <a:noFill/>
        </p:spPr>
        <p:txBody>
          <a:bodyPr wrap="none" rtlCol="0">
            <a:spAutoFit/>
          </a:bodyPr>
          <a:lstStyle/>
          <a:p>
            <a:r>
              <a:rPr lang="en-US" sz="1200" b="1">
                <a:solidFill>
                  <a:schemeClr val="bg1">
                    <a:lumMod val="50000"/>
                  </a:schemeClr>
                </a:solidFill>
                <a:latin typeface="Verdana Pro Black" panose="020B0A04030504040204" pitchFamily="34" charset="0"/>
                <a:cs typeface="Aharoni" panose="020B0604020202020204" pitchFamily="2" charset="-79"/>
              </a:rPr>
              <a:t>NOT</a:t>
            </a:r>
          </a:p>
          <a:p>
            <a:r>
              <a:rPr lang="en-US" sz="1200" b="1">
                <a:solidFill>
                  <a:schemeClr val="bg1">
                    <a:lumMod val="50000"/>
                  </a:schemeClr>
                </a:solidFill>
                <a:latin typeface="Verdana Pro Black" panose="020B0A04030504040204" pitchFamily="34" charset="0"/>
                <a:cs typeface="Aharoni" panose="020B0604020202020204" pitchFamily="2" charset="-79"/>
              </a:rPr>
              <a:t>MET</a:t>
            </a:r>
          </a:p>
        </p:txBody>
      </p:sp>
      <p:sp>
        <p:nvSpPr>
          <p:cNvPr id="57" name="TextBox 56">
            <a:extLst>
              <a:ext uri="{FF2B5EF4-FFF2-40B4-BE49-F238E27FC236}">
                <a16:creationId xmlns:a16="http://schemas.microsoft.com/office/drawing/2014/main" id="{067F1FF9-C8AC-44FE-B06C-2A4F795A0177}"/>
              </a:ext>
            </a:extLst>
          </p:cNvPr>
          <p:cNvSpPr txBox="1"/>
          <p:nvPr/>
        </p:nvSpPr>
        <p:spPr>
          <a:xfrm>
            <a:off x="9708454" y="4686703"/>
            <a:ext cx="567784" cy="461665"/>
          </a:xfrm>
          <a:prstGeom prst="rect">
            <a:avLst/>
          </a:prstGeom>
          <a:noFill/>
        </p:spPr>
        <p:txBody>
          <a:bodyPr wrap="none" rtlCol="0">
            <a:spAutoFit/>
          </a:bodyPr>
          <a:lstStyle/>
          <a:p>
            <a:r>
              <a:rPr lang="en-US" sz="1200" b="1">
                <a:solidFill>
                  <a:schemeClr val="bg1">
                    <a:lumMod val="50000"/>
                  </a:schemeClr>
                </a:solidFill>
                <a:latin typeface="Verdana Pro Black" panose="020B0A04030504040204" pitchFamily="34" charset="0"/>
                <a:cs typeface="Aharoni" panose="020B0604020202020204" pitchFamily="2" charset="-79"/>
              </a:rPr>
              <a:t>NOT</a:t>
            </a:r>
          </a:p>
          <a:p>
            <a:r>
              <a:rPr lang="en-US" sz="1200" b="1">
                <a:solidFill>
                  <a:schemeClr val="bg1">
                    <a:lumMod val="50000"/>
                  </a:schemeClr>
                </a:solidFill>
                <a:latin typeface="Verdana Pro Black" panose="020B0A04030504040204" pitchFamily="34" charset="0"/>
                <a:cs typeface="Aharoni" panose="020B0604020202020204" pitchFamily="2" charset="-79"/>
              </a:rPr>
              <a:t>MET</a:t>
            </a:r>
          </a:p>
        </p:txBody>
      </p:sp>
      <p:sp>
        <p:nvSpPr>
          <p:cNvPr id="58" name="TextBox 57">
            <a:extLst>
              <a:ext uri="{FF2B5EF4-FFF2-40B4-BE49-F238E27FC236}">
                <a16:creationId xmlns:a16="http://schemas.microsoft.com/office/drawing/2014/main" id="{D93C2CE1-AA83-48BD-A055-21BD595681B7}"/>
              </a:ext>
            </a:extLst>
          </p:cNvPr>
          <p:cNvSpPr txBox="1"/>
          <p:nvPr/>
        </p:nvSpPr>
        <p:spPr>
          <a:xfrm>
            <a:off x="10739760" y="4686703"/>
            <a:ext cx="567784" cy="461665"/>
          </a:xfrm>
          <a:prstGeom prst="rect">
            <a:avLst/>
          </a:prstGeom>
          <a:noFill/>
        </p:spPr>
        <p:txBody>
          <a:bodyPr wrap="none" rtlCol="0">
            <a:spAutoFit/>
          </a:bodyPr>
          <a:lstStyle/>
          <a:p>
            <a:r>
              <a:rPr lang="en-US" sz="1200" b="1">
                <a:solidFill>
                  <a:schemeClr val="bg1">
                    <a:lumMod val="50000"/>
                  </a:schemeClr>
                </a:solidFill>
                <a:latin typeface="Verdana Pro Black" panose="020B0A04030504040204" pitchFamily="34" charset="0"/>
                <a:cs typeface="Aharoni" panose="020B0604020202020204" pitchFamily="2" charset="-79"/>
              </a:rPr>
              <a:t>NOT</a:t>
            </a:r>
          </a:p>
          <a:p>
            <a:r>
              <a:rPr lang="en-US" sz="1200" b="1">
                <a:solidFill>
                  <a:schemeClr val="bg1">
                    <a:lumMod val="50000"/>
                  </a:schemeClr>
                </a:solidFill>
                <a:latin typeface="Verdana Pro Black" panose="020B0A04030504040204" pitchFamily="34" charset="0"/>
                <a:cs typeface="Aharoni" panose="020B0604020202020204" pitchFamily="2" charset="-79"/>
              </a:rPr>
              <a:t>MET</a:t>
            </a:r>
          </a:p>
        </p:txBody>
      </p:sp>
      <p:sp>
        <p:nvSpPr>
          <p:cNvPr id="5" name="TextBox 4">
            <a:extLst>
              <a:ext uri="{FF2B5EF4-FFF2-40B4-BE49-F238E27FC236}">
                <a16:creationId xmlns:a16="http://schemas.microsoft.com/office/drawing/2014/main" id="{AFD3A4B2-A8CD-4AD4-83D7-016BE32EE0D4}"/>
              </a:ext>
            </a:extLst>
          </p:cNvPr>
          <p:cNvSpPr txBox="1"/>
          <p:nvPr/>
        </p:nvSpPr>
        <p:spPr>
          <a:xfrm>
            <a:off x="6276756" y="5572499"/>
            <a:ext cx="5254906" cy="1169551"/>
          </a:xfrm>
          <a:prstGeom prst="rect">
            <a:avLst/>
          </a:prstGeom>
          <a:noFill/>
        </p:spPr>
        <p:txBody>
          <a:bodyPr wrap="square" rtlCol="0">
            <a:spAutoFit/>
          </a:bodyPr>
          <a:lstStyle/>
          <a:p>
            <a:r>
              <a:rPr lang="en-US" sz="1000" dirty="0">
                <a:latin typeface="Segoe UI" panose="020B0502040204020203" pitchFamily="34" charset="0"/>
                <a:cs typeface="Segoe UI" panose="020B0502040204020203" pitchFamily="34" charset="0"/>
              </a:rPr>
              <a:t>*Data represent weighted percent of survey respondents from the 2017 Twin Counties Community Health Survey. </a:t>
            </a:r>
          </a:p>
          <a:p>
            <a:r>
              <a:rPr lang="en-US" sz="1000" dirty="0">
                <a:latin typeface="Segoe UI" panose="020B0502040204020203" pitchFamily="34" charset="0"/>
                <a:cs typeface="Segoe UI" panose="020B0502040204020203" pitchFamily="34" charset="0"/>
              </a:rPr>
              <a:t>†Unless otherwise noted, data comes from secondary sources including U.S. Census Bureau, CDC's Behavioral Risk Factor Surveillance System (BRFSS), N.C .Department of Health &amp; Human Services and N.C. Department of Public Instruction, among others. </a:t>
            </a:r>
          </a:p>
          <a:p>
            <a:r>
              <a:rPr lang="en-US" sz="1000" dirty="0">
                <a:latin typeface="Segoe UI" panose="020B0502040204020203" pitchFamily="34" charset="0"/>
                <a:cs typeface="Segoe UI" panose="020B0502040204020203" pitchFamily="34" charset="0"/>
              </a:rPr>
              <a:t>‡ 5 or more fruits &amp; vegetables per day was the initial Healthy NC 2020 Objective published in 2011.</a:t>
            </a:r>
          </a:p>
        </p:txBody>
      </p:sp>
      <p:sp>
        <p:nvSpPr>
          <p:cNvPr id="59" name="TextBox 58">
            <a:extLst>
              <a:ext uri="{FF2B5EF4-FFF2-40B4-BE49-F238E27FC236}">
                <a16:creationId xmlns:a16="http://schemas.microsoft.com/office/drawing/2014/main" id="{68FE2345-4482-4F4D-A3BA-3A2EF8D2C217}"/>
              </a:ext>
            </a:extLst>
          </p:cNvPr>
          <p:cNvSpPr txBox="1"/>
          <p:nvPr/>
        </p:nvSpPr>
        <p:spPr>
          <a:xfrm>
            <a:off x="696428" y="6281987"/>
            <a:ext cx="5254906" cy="553998"/>
          </a:xfrm>
          <a:prstGeom prst="rect">
            <a:avLst/>
          </a:prstGeom>
          <a:noFill/>
        </p:spPr>
        <p:txBody>
          <a:bodyPr wrap="square" rtlCol="0">
            <a:spAutoFit/>
          </a:bodyPr>
          <a:lstStyle/>
          <a:p>
            <a:r>
              <a:rPr lang="en-US" sz="1000" dirty="0">
                <a:latin typeface="Segoe UI" panose="020B0502040204020203" pitchFamily="34" charset="0"/>
                <a:cs typeface="Segoe UI" panose="020B0502040204020203" pitchFamily="34" charset="0"/>
              </a:rPr>
              <a:t>Top five quality of life community issues identified by survey respondents (1) crime/safety, (2) access to health care, (3) opportunities for youth, (4) elder care options, (5) income/employment.</a:t>
            </a:r>
          </a:p>
        </p:txBody>
      </p:sp>
      <p:sp>
        <p:nvSpPr>
          <p:cNvPr id="4" name="Rectangle 3">
            <a:extLst>
              <a:ext uri="{FF2B5EF4-FFF2-40B4-BE49-F238E27FC236}">
                <a16:creationId xmlns:a16="http://schemas.microsoft.com/office/drawing/2014/main" id="{5358387E-5CAB-4C3C-8A95-BAAEBAF7460B}"/>
              </a:ext>
            </a:extLst>
          </p:cNvPr>
          <p:cNvSpPr/>
          <p:nvPr/>
        </p:nvSpPr>
        <p:spPr>
          <a:xfrm>
            <a:off x="717627" y="787379"/>
            <a:ext cx="5233707" cy="524808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4230822-6D01-459A-BD91-A6F08BD6988B}"/>
              </a:ext>
            </a:extLst>
          </p:cNvPr>
          <p:cNvSpPr/>
          <p:nvPr/>
        </p:nvSpPr>
        <p:spPr>
          <a:xfrm>
            <a:off x="6286380" y="785490"/>
            <a:ext cx="5233707" cy="465376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A close up of a sign&#10;&#10;Description generated with high confidence">
            <a:extLst>
              <a:ext uri="{FF2B5EF4-FFF2-40B4-BE49-F238E27FC236}">
                <a16:creationId xmlns:a16="http://schemas.microsoft.com/office/drawing/2014/main" id="{BD7CAB29-0A43-449C-A056-61B26B2A956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38783" y="2602786"/>
            <a:ext cx="658248" cy="377087"/>
          </a:xfrm>
          <a:prstGeom prst="rect">
            <a:avLst/>
          </a:prstGeom>
        </p:spPr>
      </p:pic>
    </p:spTree>
    <p:extLst>
      <p:ext uri="{BB962C8B-B14F-4D97-AF65-F5344CB8AC3E}">
        <p14:creationId xmlns:p14="http://schemas.microsoft.com/office/powerpoint/2010/main" val="1062713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2057BDC-A27F-4203-BD0A-244496725FF3}"/>
              </a:ext>
            </a:extLst>
          </p:cNvPr>
          <p:cNvSpPr/>
          <p:nvPr/>
        </p:nvSpPr>
        <p:spPr>
          <a:xfrm>
            <a:off x="3540096" y="4421528"/>
            <a:ext cx="5744305" cy="665134"/>
          </a:xfrm>
          <a:prstGeom prst="rect">
            <a:avLst/>
          </a:prstGeom>
          <a:solidFill>
            <a:srgbClr val="1E9DD4">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hart 5">
            <a:extLst>
              <a:ext uri="{FF2B5EF4-FFF2-40B4-BE49-F238E27FC236}">
                <a16:creationId xmlns:a16="http://schemas.microsoft.com/office/drawing/2014/main" id="{40469C05-34FE-4424-BECB-77D773382F48}"/>
              </a:ext>
            </a:extLst>
          </p:cNvPr>
          <p:cNvGraphicFramePr/>
          <p:nvPr>
            <p:extLst>
              <p:ext uri="{D42A27DB-BD31-4B8C-83A1-F6EECF244321}">
                <p14:modId xmlns:p14="http://schemas.microsoft.com/office/powerpoint/2010/main" val="3851380872"/>
              </p:ext>
            </p:extLst>
          </p:nvPr>
        </p:nvGraphicFramePr>
        <p:xfrm>
          <a:off x="3160905" y="1456782"/>
          <a:ext cx="6267076" cy="4178051"/>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1DBC88D1-80A8-4BF0-B68D-79676B3AC633}"/>
              </a:ext>
            </a:extLst>
          </p:cNvPr>
          <p:cNvSpPr txBox="1"/>
          <p:nvPr/>
        </p:nvSpPr>
        <p:spPr>
          <a:xfrm>
            <a:off x="9420587" y="4395562"/>
            <a:ext cx="1880459" cy="492443"/>
          </a:xfrm>
          <a:prstGeom prst="rect">
            <a:avLst/>
          </a:prstGeom>
          <a:noFill/>
        </p:spPr>
        <p:txBody>
          <a:bodyPr wrap="square" lIns="0" tIns="0" rIns="0" bIns="0" rtlCol="0">
            <a:spAutoFit/>
          </a:bodyPr>
          <a:lstStyle/>
          <a:p>
            <a:r>
              <a:rPr lang="en-US" sz="1600" b="1">
                <a:solidFill>
                  <a:srgbClr val="1E9DD4"/>
                </a:solidFill>
                <a:latin typeface="Segoe UI" panose="020B0502040204020203" pitchFamily="34" charset="0"/>
                <a:cs typeface="Segoe UI" panose="020B0502040204020203" pitchFamily="34" charset="0"/>
              </a:rPr>
              <a:t>Healthy N.C. 2020 Target: </a:t>
            </a:r>
            <a:r>
              <a:rPr lang="en-US" sz="1600" b="1" dirty="0">
                <a:solidFill>
                  <a:srgbClr val="1E9DD4"/>
                </a:solidFill>
                <a:latin typeface="Segoe UI" panose="020B0502040204020203" pitchFamily="34" charset="0"/>
                <a:cs typeface="Segoe UI" panose="020B0502040204020203" pitchFamily="34" charset="0"/>
              </a:rPr>
              <a:t>7 or lower</a:t>
            </a:r>
          </a:p>
        </p:txBody>
      </p:sp>
      <p:pic>
        <p:nvPicPr>
          <p:cNvPr id="20" name="Picture 19" descr="A close up of a logo&#10;&#10;Description generated with very high confidence">
            <a:extLst>
              <a:ext uri="{FF2B5EF4-FFF2-40B4-BE49-F238E27FC236}">
                <a16:creationId xmlns:a16="http://schemas.microsoft.com/office/drawing/2014/main" id="{295811CE-EE5F-4805-8F80-18382FBAE2B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662048" y="207784"/>
            <a:ext cx="1324708" cy="1324708"/>
          </a:xfrm>
          <a:prstGeom prst="rect">
            <a:avLst/>
          </a:prstGeom>
        </p:spPr>
      </p:pic>
      <p:sp>
        <p:nvSpPr>
          <p:cNvPr id="21" name="TextBox 20">
            <a:extLst>
              <a:ext uri="{FF2B5EF4-FFF2-40B4-BE49-F238E27FC236}">
                <a16:creationId xmlns:a16="http://schemas.microsoft.com/office/drawing/2014/main" id="{1F6CC3BE-7DC8-4013-8137-273E8CE4F3D5}"/>
              </a:ext>
            </a:extLst>
          </p:cNvPr>
          <p:cNvSpPr txBox="1"/>
          <p:nvPr/>
        </p:nvSpPr>
        <p:spPr>
          <a:xfrm>
            <a:off x="3174875" y="207784"/>
            <a:ext cx="5836406" cy="984885"/>
          </a:xfrm>
          <a:prstGeom prst="rect">
            <a:avLst/>
          </a:prstGeom>
          <a:noFill/>
        </p:spPr>
        <p:txBody>
          <a:bodyPr wrap="none" rtlCol="0">
            <a:spAutoFit/>
          </a:bodyPr>
          <a:lstStyle/>
          <a:p>
            <a:r>
              <a:rPr lang="en-US" sz="3600" b="1" u="sng" dirty="0">
                <a:latin typeface="Segoe UI" panose="020B0502040204020203" pitchFamily="34" charset="0"/>
                <a:cs typeface="Segoe UI" panose="020B0502040204020203" pitchFamily="34" charset="0"/>
              </a:rPr>
              <a:t>Reduce</a:t>
            </a:r>
            <a:r>
              <a:rPr lang="en-US" sz="3600" b="1" dirty="0">
                <a:latin typeface="Segoe UI" panose="020B0502040204020203" pitchFamily="34" charset="0"/>
                <a:cs typeface="Segoe UI" panose="020B0502040204020203" pitchFamily="34" charset="0"/>
              </a:rPr>
              <a:t> </a:t>
            </a:r>
            <a:r>
              <a:rPr lang="en-US" sz="3600" b="1">
                <a:latin typeface="Segoe UI" panose="020B0502040204020203" pitchFamily="34" charset="0"/>
                <a:cs typeface="Segoe UI" panose="020B0502040204020203" pitchFamily="34" charset="0"/>
              </a:rPr>
              <a:t>the homicide </a:t>
            </a:r>
            <a:r>
              <a:rPr lang="en-US" sz="3600" b="1" dirty="0">
                <a:latin typeface="Segoe UI" panose="020B0502040204020203" pitchFamily="34" charset="0"/>
                <a:cs typeface="Segoe UI" panose="020B0502040204020203" pitchFamily="34" charset="0"/>
              </a:rPr>
              <a:t>r</a:t>
            </a:r>
            <a:r>
              <a:rPr lang="en-US" sz="3600" b="1">
                <a:latin typeface="Segoe UI" panose="020B0502040204020203" pitchFamily="34" charset="0"/>
                <a:cs typeface="Segoe UI" panose="020B0502040204020203" pitchFamily="34" charset="0"/>
              </a:rPr>
              <a:t>ate </a:t>
            </a:r>
            <a:endParaRPr lang="en-US" sz="3600" b="1" dirty="0">
              <a:latin typeface="Segoe UI" panose="020B0502040204020203" pitchFamily="34" charset="0"/>
              <a:cs typeface="Segoe UI" panose="020B0502040204020203" pitchFamily="34" charset="0"/>
            </a:endParaRPr>
          </a:p>
          <a:p>
            <a:r>
              <a:rPr lang="en-US" sz="2200" b="1" dirty="0">
                <a:latin typeface="Segoe UI" panose="020B0502040204020203" pitchFamily="34" charset="0"/>
                <a:cs typeface="Segoe UI" panose="020B0502040204020203" pitchFamily="34" charset="0"/>
              </a:rPr>
              <a:t>(per 100,000 population)</a:t>
            </a:r>
          </a:p>
        </p:txBody>
      </p:sp>
      <p:sp>
        <p:nvSpPr>
          <p:cNvPr id="2" name="TextBox 1">
            <a:extLst>
              <a:ext uri="{FF2B5EF4-FFF2-40B4-BE49-F238E27FC236}">
                <a16:creationId xmlns:a16="http://schemas.microsoft.com/office/drawing/2014/main" id="{5077F75E-FD4B-408E-AC80-09581E1EB4D0}"/>
              </a:ext>
            </a:extLst>
          </p:cNvPr>
          <p:cNvSpPr txBox="1"/>
          <p:nvPr/>
        </p:nvSpPr>
        <p:spPr>
          <a:xfrm rot="16200000">
            <a:off x="1209269" y="3217029"/>
            <a:ext cx="3524081" cy="307777"/>
          </a:xfrm>
          <a:prstGeom prst="rect">
            <a:avLst/>
          </a:prstGeom>
          <a:noFill/>
        </p:spPr>
        <p:txBody>
          <a:bodyPr wrap="square" rtlCol="0">
            <a:spAutoFit/>
          </a:bodyPr>
          <a:lstStyle/>
          <a:p>
            <a:pPr algn="ctr"/>
            <a:r>
              <a:rPr lang="en-US" sz="1400">
                <a:solidFill>
                  <a:schemeClr val="tx1">
                    <a:lumMod val="65000"/>
                    <a:lumOff val="35000"/>
                  </a:schemeClr>
                </a:solidFill>
                <a:latin typeface="Segoe UI" panose="020B0502040204020203" pitchFamily="34" charset="0"/>
                <a:cs typeface="Segoe UI" panose="020B0502040204020203" pitchFamily="34" charset="0"/>
              </a:rPr>
              <a:t>per 100,000 population</a:t>
            </a:r>
          </a:p>
        </p:txBody>
      </p:sp>
      <p:sp>
        <p:nvSpPr>
          <p:cNvPr id="3" name="TextBox 2">
            <a:extLst>
              <a:ext uri="{FF2B5EF4-FFF2-40B4-BE49-F238E27FC236}">
                <a16:creationId xmlns:a16="http://schemas.microsoft.com/office/drawing/2014/main" id="{C7206CE7-EA73-4251-B24C-B2187E4E48F6}"/>
              </a:ext>
            </a:extLst>
          </p:cNvPr>
          <p:cNvSpPr txBox="1"/>
          <p:nvPr/>
        </p:nvSpPr>
        <p:spPr>
          <a:xfrm>
            <a:off x="4736318" y="4742397"/>
            <a:ext cx="552450" cy="369332"/>
          </a:xfrm>
          <a:prstGeom prst="rect">
            <a:avLst/>
          </a:prstGeom>
          <a:noFill/>
        </p:spPr>
        <p:txBody>
          <a:bodyPr wrap="square" rtlCol="0">
            <a:spAutoFit/>
          </a:bodyPr>
          <a:lstStyle/>
          <a:p>
            <a:pPr algn="ctr"/>
            <a:r>
              <a:rPr lang="en-US" b="1">
                <a:solidFill>
                  <a:schemeClr val="bg1"/>
                </a:solidFill>
                <a:latin typeface="Segoe UI" panose="020B0502040204020203" pitchFamily="34" charset="0"/>
                <a:cs typeface="Segoe UI" panose="020B0502040204020203" pitchFamily="34" charset="0"/>
              </a:rPr>
              <a:t>3</a:t>
            </a:r>
          </a:p>
        </p:txBody>
      </p:sp>
      <p:sp>
        <p:nvSpPr>
          <p:cNvPr id="9" name="TextBox 8">
            <a:extLst>
              <a:ext uri="{FF2B5EF4-FFF2-40B4-BE49-F238E27FC236}">
                <a16:creationId xmlns:a16="http://schemas.microsoft.com/office/drawing/2014/main" id="{15DEF90F-D030-4B5A-B710-42A85B3AD1CA}"/>
              </a:ext>
            </a:extLst>
          </p:cNvPr>
          <p:cNvSpPr txBox="1"/>
          <p:nvPr/>
        </p:nvSpPr>
        <p:spPr>
          <a:xfrm>
            <a:off x="7603343" y="2458505"/>
            <a:ext cx="552450" cy="369332"/>
          </a:xfrm>
          <a:prstGeom prst="rect">
            <a:avLst/>
          </a:prstGeom>
          <a:noFill/>
        </p:spPr>
        <p:txBody>
          <a:bodyPr wrap="square" rtlCol="0">
            <a:spAutoFit/>
          </a:bodyPr>
          <a:lstStyle/>
          <a:p>
            <a:pPr algn="ctr"/>
            <a:r>
              <a:rPr lang="en-US" b="1">
                <a:solidFill>
                  <a:schemeClr val="bg1"/>
                </a:solidFill>
                <a:latin typeface="Segoe UI" panose="020B0502040204020203" pitchFamily="34" charset="0"/>
                <a:cs typeface="Segoe UI" panose="020B0502040204020203" pitchFamily="34" charset="0"/>
              </a:rPr>
              <a:t>27</a:t>
            </a:r>
          </a:p>
        </p:txBody>
      </p:sp>
    </p:spTree>
    <p:extLst>
      <p:ext uri="{BB962C8B-B14F-4D97-AF65-F5344CB8AC3E}">
        <p14:creationId xmlns:p14="http://schemas.microsoft.com/office/powerpoint/2010/main" val="861000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2057BDC-A27F-4203-BD0A-244496725FF3}"/>
              </a:ext>
            </a:extLst>
          </p:cNvPr>
          <p:cNvSpPr/>
          <p:nvPr/>
        </p:nvSpPr>
        <p:spPr>
          <a:xfrm>
            <a:off x="4006963" y="5314476"/>
            <a:ext cx="5564581" cy="268898"/>
          </a:xfrm>
          <a:prstGeom prst="rect">
            <a:avLst/>
          </a:prstGeom>
          <a:solidFill>
            <a:srgbClr val="1E9DD4">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hart 5">
            <a:extLst>
              <a:ext uri="{FF2B5EF4-FFF2-40B4-BE49-F238E27FC236}">
                <a16:creationId xmlns:a16="http://schemas.microsoft.com/office/drawing/2014/main" id="{40469C05-34FE-4424-BECB-77D773382F48}"/>
              </a:ext>
            </a:extLst>
          </p:cNvPr>
          <p:cNvGraphicFramePr/>
          <p:nvPr>
            <p:extLst>
              <p:ext uri="{D42A27DB-BD31-4B8C-83A1-F6EECF244321}">
                <p14:modId xmlns:p14="http://schemas.microsoft.com/office/powerpoint/2010/main" val="1834386950"/>
              </p:ext>
            </p:extLst>
          </p:nvPr>
        </p:nvGraphicFramePr>
        <p:xfrm>
          <a:off x="3438697" y="1959092"/>
          <a:ext cx="6267076" cy="4178051"/>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descr="A picture containing object, first-aid kit&#10;&#10;Description generated with very high confidence">
            <a:extLst>
              <a:ext uri="{FF2B5EF4-FFF2-40B4-BE49-F238E27FC236}">
                <a16:creationId xmlns:a16="http://schemas.microsoft.com/office/drawing/2014/main" id="{DC926015-7F7E-404B-A70D-750AF675B78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386098" y="-75375"/>
            <a:ext cx="1772697" cy="1772697"/>
          </a:xfrm>
          <a:prstGeom prst="rect">
            <a:avLst/>
          </a:prstGeom>
        </p:spPr>
      </p:pic>
      <p:sp>
        <p:nvSpPr>
          <p:cNvPr id="16" name="TextBox 15">
            <a:extLst>
              <a:ext uri="{FF2B5EF4-FFF2-40B4-BE49-F238E27FC236}">
                <a16:creationId xmlns:a16="http://schemas.microsoft.com/office/drawing/2014/main" id="{1DBC88D1-80A8-4BF0-B68D-79676B3AC633}"/>
              </a:ext>
            </a:extLst>
          </p:cNvPr>
          <p:cNvSpPr txBox="1"/>
          <p:nvPr/>
        </p:nvSpPr>
        <p:spPr>
          <a:xfrm>
            <a:off x="9705773" y="5091405"/>
            <a:ext cx="2062747" cy="492443"/>
          </a:xfrm>
          <a:prstGeom prst="rect">
            <a:avLst/>
          </a:prstGeom>
          <a:noFill/>
        </p:spPr>
        <p:txBody>
          <a:bodyPr wrap="square" lIns="0" tIns="0" rIns="0" bIns="0" rtlCol="0">
            <a:spAutoFit/>
          </a:bodyPr>
          <a:lstStyle/>
          <a:p>
            <a:r>
              <a:rPr lang="en-US" sz="1600" b="1">
                <a:solidFill>
                  <a:srgbClr val="1E9DD4"/>
                </a:solidFill>
                <a:latin typeface="Segoe UI" panose="020B0502040204020203" pitchFamily="34" charset="0"/>
                <a:cs typeface="Segoe UI" panose="020B0502040204020203" pitchFamily="34" charset="0"/>
              </a:rPr>
              <a:t>Healthy N.C. 2020 Target: 8% or below</a:t>
            </a:r>
          </a:p>
        </p:txBody>
      </p:sp>
      <p:sp>
        <p:nvSpPr>
          <p:cNvPr id="7" name="TextBox 6">
            <a:extLst>
              <a:ext uri="{FF2B5EF4-FFF2-40B4-BE49-F238E27FC236}">
                <a16:creationId xmlns:a16="http://schemas.microsoft.com/office/drawing/2014/main" id="{6581AE02-3989-456D-B498-5F04E0638BC0}"/>
              </a:ext>
            </a:extLst>
          </p:cNvPr>
          <p:cNvSpPr txBox="1"/>
          <p:nvPr/>
        </p:nvSpPr>
        <p:spPr>
          <a:xfrm>
            <a:off x="3368306" y="207784"/>
            <a:ext cx="5858270" cy="1569660"/>
          </a:xfrm>
          <a:prstGeom prst="rect">
            <a:avLst/>
          </a:prstGeom>
          <a:noFill/>
        </p:spPr>
        <p:txBody>
          <a:bodyPr wrap="none" rtlCol="0">
            <a:spAutoFit/>
          </a:bodyPr>
          <a:lstStyle/>
          <a:p>
            <a:r>
              <a:rPr lang="en-US" sz="3600" b="1" u="sng" dirty="0">
                <a:latin typeface="Segoe UI" panose="020B0502040204020203" pitchFamily="34" charset="0"/>
                <a:cs typeface="Segoe UI" panose="020B0502040204020203" pitchFamily="34" charset="0"/>
              </a:rPr>
              <a:t>Reduce</a:t>
            </a:r>
            <a:r>
              <a:rPr lang="en-US" sz="3600" b="1" dirty="0">
                <a:latin typeface="Segoe UI" panose="020B0502040204020203" pitchFamily="34" charset="0"/>
                <a:cs typeface="Segoe UI" panose="020B0502040204020203" pitchFamily="34" charset="0"/>
              </a:rPr>
              <a:t> the percentage of </a:t>
            </a:r>
          </a:p>
          <a:p>
            <a:r>
              <a:rPr lang="en-US" sz="3600" b="1" dirty="0">
                <a:latin typeface="Segoe UI" panose="020B0502040204020203" pitchFamily="34" charset="0"/>
                <a:cs typeface="Segoe UI" panose="020B0502040204020203" pitchFamily="34" charset="0"/>
              </a:rPr>
              <a:t>non-elderly uninsured</a:t>
            </a:r>
          </a:p>
          <a:p>
            <a:r>
              <a:rPr lang="en-US" sz="2400" b="1" dirty="0">
                <a:latin typeface="Segoe UI" panose="020B0502040204020203" pitchFamily="34" charset="0"/>
                <a:cs typeface="Segoe UI" panose="020B0502040204020203" pitchFamily="34" charset="0"/>
              </a:rPr>
              <a:t>(aged less than 65 years)</a:t>
            </a:r>
          </a:p>
        </p:txBody>
      </p:sp>
    </p:spTree>
    <p:extLst>
      <p:ext uri="{BB962C8B-B14F-4D97-AF65-F5344CB8AC3E}">
        <p14:creationId xmlns:p14="http://schemas.microsoft.com/office/powerpoint/2010/main" val="670059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2057BDC-A27F-4203-BD0A-244496725FF3}"/>
              </a:ext>
            </a:extLst>
          </p:cNvPr>
          <p:cNvSpPr/>
          <p:nvPr/>
        </p:nvSpPr>
        <p:spPr>
          <a:xfrm>
            <a:off x="3946968" y="4867750"/>
            <a:ext cx="5569717" cy="449399"/>
          </a:xfrm>
          <a:prstGeom prst="rect">
            <a:avLst/>
          </a:prstGeom>
          <a:solidFill>
            <a:srgbClr val="1E9DD4">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hart 5">
            <a:extLst>
              <a:ext uri="{FF2B5EF4-FFF2-40B4-BE49-F238E27FC236}">
                <a16:creationId xmlns:a16="http://schemas.microsoft.com/office/drawing/2014/main" id="{40469C05-34FE-4424-BECB-77D773382F48}"/>
              </a:ext>
            </a:extLst>
          </p:cNvPr>
          <p:cNvGraphicFramePr/>
          <p:nvPr>
            <p:extLst>
              <p:ext uri="{D42A27DB-BD31-4B8C-83A1-F6EECF244321}">
                <p14:modId xmlns:p14="http://schemas.microsoft.com/office/powerpoint/2010/main" val="1992008126"/>
              </p:ext>
            </p:extLst>
          </p:nvPr>
        </p:nvGraphicFramePr>
        <p:xfrm>
          <a:off x="3380825" y="1692867"/>
          <a:ext cx="6267076" cy="417805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81CD5C36-4CF4-491E-ACD6-3CAD82190BE3}"/>
              </a:ext>
            </a:extLst>
          </p:cNvPr>
          <p:cNvSpPr txBox="1"/>
          <p:nvPr/>
        </p:nvSpPr>
        <p:spPr>
          <a:xfrm>
            <a:off x="3350948" y="207784"/>
            <a:ext cx="6244786" cy="1200329"/>
          </a:xfrm>
          <a:prstGeom prst="rect">
            <a:avLst/>
          </a:prstGeom>
          <a:noFill/>
        </p:spPr>
        <p:txBody>
          <a:bodyPr wrap="none" rtlCol="0">
            <a:spAutoFit/>
          </a:bodyPr>
          <a:lstStyle/>
          <a:p>
            <a:r>
              <a:rPr lang="en-US" sz="3600" b="1" u="sng" dirty="0">
                <a:latin typeface="Segoe UI" panose="020B0502040204020203" pitchFamily="34" charset="0"/>
                <a:cs typeface="Segoe UI" panose="020B0502040204020203" pitchFamily="34" charset="0"/>
              </a:rPr>
              <a:t>Decrease</a:t>
            </a:r>
            <a:r>
              <a:rPr lang="en-US" sz="3600" b="1" dirty="0">
                <a:latin typeface="Segoe UI" panose="020B0502040204020203" pitchFamily="34" charset="0"/>
                <a:cs typeface="Segoe UI" panose="020B0502040204020203" pitchFamily="34" charset="0"/>
              </a:rPr>
              <a:t> the percentage of </a:t>
            </a:r>
          </a:p>
          <a:p>
            <a:r>
              <a:rPr lang="en-US" sz="3600" b="1" dirty="0">
                <a:latin typeface="Segoe UI" panose="020B0502040204020203" pitchFamily="34" charset="0"/>
                <a:cs typeface="Segoe UI" panose="020B0502040204020203" pitchFamily="34" charset="0"/>
              </a:rPr>
              <a:t>Individuals living in poverty</a:t>
            </a:r>
          </a:p>
        </p:txBody>
      </p:sp>
      <p:sp>
        <p:nvSpPr>
          <p:cNvPr id="16" name="TextBox 15">
            <a:extLst>
              <a:ext uri="{FF2B5EF4-FFF2-40B4-BE49-F238E27FC236}">
                <a16:creationId xmlns:a16="http://schemas.microsoft.com/office/drawing/2014/main" id="{1DBC88D1-80A8-4BF0-B68D-79676B3AC633}"/>
              </a:ext>
            </a:extLst>
          </p:cNvPr>
          <p:cNvSpPr txBox="1"/>
          <p:nvPr/>
        </p:nvSpPr>
        <p:spPr>
          <a:xfrm>
            <a:off x="9682627" y="4825180"/>
            <a:ext cx="2062747" cy="492443"/>
          </a:xfrm>
          <a:prstGeom prst="rect">
            <a:avLst/>
          </a:prstGeom>
          <a:noFill/>
        </p:spPr>
        <p:txBody>
          <a:bodyPr wrap="square" lIns="0" tIns="0" rIns="0" bIns="0" rtlCol="0">
            <a:spAutoFit/>
          </a:bodyPr>
          <a:lstStyle/>
          <a:p>
            <a:r>
              <a:rPr lang="en-US" sz="1600" b="1">
                <a:solidFill>
                  <a:srgbClr val="1E9DD4"/>
                </a:solidFill>
                <a:latin typeface="Segoe UI" panose="020B0502040204020203" pitchFamily="34" charset="0"/>
                <a:cs typeface="Segoe UI" panose="020B0502040204020203" pitchFamily="34" charset="0"/>
              </a:rPr>
              <a:t>Healthy N.C. 2020 Target: 13% or below</a:t>
            </a:r>
          </a:p>
        </p:txBody>
      </p:sp>
      <p:pic>
        <p:nvPicPr>
          <p:cNvPr id="8" name="Picture 7" descr="A close up of a sign&#10;&#10;Description generated with high confidence">
            <a:extLst>
              <a:ext uri="{FF2B5EF4-FFF2-40B4-BE49-F238E27FC236}">
                <a16:creationId xmlns:a16="http://schemas.microsoft.com/office/drawing/2014/main" id="{8E3A39B7-E709-4F35-BFA9-FCAA89F8E2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1290" y="396956"/>
            <a:ext cx="1434867" cy="821983"/>
          </a:xfrm>
          <a:prstGeom prst="rect">
            <a:avLst/>
          </a:prstGeom>
        </p:spPr>
      </p:pic>
    </p:spTree>
    <p:extLst>
      <p:ext uri="{BB962C8B-B14F-4D97-AF65-F5344CB8AC3E}">
        <p14:creationId xmlns:p14="http://schemas.microsoft.com/office/powerpoint/2010/main" val="3940116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2057BDC-A27F-4203-BD0A-244496725FF3}"/>
              </a:ext>
            </a:extLst>
          </p:cNvPr>
          <p:cNvSpPr/>
          <p:nvPr/>
        </p:nvSpPr>
        <p:spPr>
          <a:xfrm>
            <a:off x="3960534" y="5558625"/>
            <a:ext cx="5567727" cy="163649"/>
          </a:xfrm>
          <a:prstGeom prst="rect">
            <a:avLst/>
          </a:prstGeom>
          <a:solidFill>
            <a:srgbClr val="1E9DD4">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hart 5">
            <a:extLst>
              <a:ext uri="{FF2B5EF4-FFF2-40B4-BE49-F238E27FC236}">
                <a16:creationId xmlns:a16="http://schemas.microsoft.com/office/drawing/2014/main" id="{40469C05-34FE-4424-BECB-77D773382F48}"/>
              </a:ext>
            </a:extLst>
          </p:cNvPr>
          <p:cNvGraphicFramePr/>
          <p:nvPr>
            <p:extLst>
              <p:ext uri="{D42A27DB-BD31-4B8C-83A1-F6EECF244321}">
                <p14:modId xmlns:p14="http://schemas.microsoft.com/office/powerpoint/2010/main" val="287607318"/>
              </p:ext>
            </p:extLst>
          </p:nvPr>
        </p:nvGraphicFramePr>
        <p:xfrm>
          <a:off x="3392401" y="2097992"/>
          <a:ext cx="6267076" cy="417805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81CD5C36-4CF4-491E-ACD6-3CAD82190BE3}"/>
              </a:ext>
            </a:extLst>
          </p:cNvPr>
          <p:cNvSpPr txBox="1"/>
          <p:nvPr/>
        </p:nvSpPr>
        <p:spPr>
          <a:xfrm>
            <a:off x="3350948" y="207784"/>
            <a:ext cx="5858270" cy="1754326"/>
          </a:xfrm>
          <a:prstGeom prst="rect">
            <a:avLst/>
          </a:prstGeom>
          <a:noFill/>
        </p:spPr>
        <p:txBody>
          <a:bodyPr wrap="none" rtlCol="0">
            <a:spAutoFit/>
          </a:bodyPr>
          <a:lstStyle/>
          <a:p>
            <a:r>
              <a:rPr lang="en-US" sz="3600" b="1" u="sng">
                <a:latin typeface="Segoe UI" panose="020B0502040204020203" pitchFamily="34" charset="0"/>
                <a:cs typeface="Segoe UI" panose="020B0502040204020203" pitchFamily="34" charset="0"/>
              </a:rPr>
              <a:t>Reduce</a:t>
            </a:r>
            <a:r>
              <a:rPr lang="en-US" sz="3600" b="1">
                <a:latin typeface="Segoe UI" panose="020B0502040204020203" pitchFamily="34" charset="0"/>
                <a:cs typeface="Segoe UI" panose="020B0502040204020203" pitchFamily="34" charset="0"/>
              </a:rPr>
              <a:t> </a:t>
            </a:r>
            <a:r>
              <a:rPr lang="en-US" sz="3600" b="1" dirty="0">
                <a:latin typeface="Segoe UI" panose="020B0502040204020203" pitchFamily="34" charset="0"/>
                <a:cs typeface="Segoe UI" panose="020B0502040204020203" pitchFamily="34" charset="0"/>
              </a:rPr>
              <a:t>the percentage of </a:t>
            </a:r>
          </a:p>
          <a:p>
            <a:r>
              <a:rPr lang="en-US" sz="3600" b="1">
                <a:latin typeface="Segoe UI" panose="020B0502040204020203" pitchFamily="34" charset="0"/>
                <a:cs typeface="Segoe UI" panose="020B0502040204020203" pitchFamily="34" charset="0"/>
              </a:rPr>
              <a:t>traffic crashes that are </a:t>
            </a:r>
          </a:p>
          <a:p>
            <a:r>
              <a:rPr lang="en-US" sz="3600" b="1">
                <a:latin typeface="Segoe UI" panose="020B0502040204020203" pitchFamily="34" charset="0"/>
                <a:cs typeface="Segoe UI" panose="020B0502040204020203" pitchFamily="34" charset="0"/>
              </a:rPr>
              <a:t>alcohol-related</a:t>
            </a:r>
            <a:endParaRPr lang="en-US" sz="3600" b="1" dirty="0">
              <a:latin typeface="Segoe UI" panose="020B0502040204020203" pitchFamily="34" charset="0"/>
              <a:cs typeface="Segoe UI" panose="020B0502040204020203" pitchFamily="34" charset="0"/>
            </a:endParaRPr>
          </a:p>
        </p:txBody>
      </p:sp>
      <p:sp>
        <p:nvSpPr>
          <p:cNvPr id="16" name="TextBox 15">
            <a:extLst>
              <a:ext uri="{FF2B5EF4-FFF2-40B4-BE49-F238E27FC236}">
                <a16:creationId xmlns:a16="http://schemas.microsoft.com/office/drawing/2014/main" id="{1DBC88D1-80A8-4BF0-B68D-79676B3AC633}"/>
              </a:ext>
            </a:extLst>
          </p:cNvPr>
          <p:cNvSpPr txBox="1"/>
          <p:nvPr/>
        </p:nvSpPr>
        <p:spPr>
          <a:xfrm>
            <a:off x="9728926" y="5277935"/>
            <a:ext cx="2062747" cy="492443"/>
          </a:xfrm>
          <a:prstGeom prst="rect">
            <a:avLst/>
          </a:prstGeom>
          <a:noFill/>
        </p:spPr>
        <p:txBody>
          <a:bodyPr wrap="square" lIns="0" tIns="0" rIns="0" bIns="0" rtlCol="0">
            <a:spAutoFit/>
          </a:bodyPr>
          <a:lstStyle/>
          <a:p>
            <a:r>
              <a:rPr lang="en-US" sz="1600" b="1">
                <a:solidFill>
                  <a:srgbClr val="1E9DD4"/>
                </a:solidFill>
                <a:latin typeface="Segoe UI" panose="020B0502040204020203" pitchFamily="34" charset="0"/>
                <a:cs typeface="Segoe UI" panose="020B0502040204020203" pitchFamily="34" charset="0"/>
              </a:rPr>
              <a:t>Healthy N.C. 2020 Target: 5% or below</a:t>
            </a:r>
          </a:p>
        </p:txBody>
      </p:sp>
      <p:pic>
        <p:nvPicPr>
          <p:cNvPr id="7" name="Picture 6">
            <a:extLst>
              <a:ext uri="{FF2B5EF4-FFF2-40B4-BE49-F238E27FC236}">
                <a16:creationId xmlns:a16="http://schemas.microsoft.com/office/drawing/2014/main" id="{A42E844E-D367-49A2-A8ED-64A560A68826}"/>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49320"/>
          <a:stretch/>
        </p:blipFill>
        <p:spPr>
          <a:xfrm>
            <a:off x="1588523" y="386048"/>
            <a:ext cx="571018" cy="1126706"/>
          </a:xfrm>
          <a:prstGeom prst="rect">
            <a:avLst/>
          </a:prstGeom>
        </p:spPr>
      </p:pic>
      <p:pic>
        <p:nvPicPr>
          <p:cNvPr id="8" name="Picture 7">
            <a:extLst>
              <a:ext uri="{FF2B5EF4-FFF2-40B4-BE49-F238E27FC236}">
                <a16:creationId xmlns:a16="http://schemas.microsoft.com/office/drawing/2014/main" id="{503DD7B1-C85A-40BD-A6EA-402A4E53080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121923" y="514350"/>
            <a:ext cx="1010262" cy="1010262"/>
          </a:xfrm>
          <a:prstGeom prst="rect">
            <a:avLst/>
          </a:prstGeom>
        </p:spPr>
      </p:pic>
      <p:sp>
        <p:nvSpPr>
          <p:cNvPr id="2" name="TextBox 1">
            <a:extLst>
              <a:ext uri="{FF2B5EF4-FFF2-40B4-BE49-F238E27FC236}">
                <a16:creationId xmlns:a16="http://schemas.microsoft.com/office/drawing/2014/main" id="{70210B4A-0D17-414D-B68D-B4362CEF1EE1}"/>
              </a:ext>
            </a:extLst>
          </p:cNvPr>
          <p:cNvSpPr txBox="1"/>
          <p:nvPr/>
        </p:nvSpPr>
        <p:spPr>
          <a:xfrm>
            <a:off x="5068866" y="4987862"/>
            <a:ext cx="518091" cy="369332"/>
          </a:xfrm>
          <a:prstGeom prst="rect">
            <a:avLst/>
          </a:prstGeom>
          <a:noFill/>
        </p:spPr>
        <p:txBody>
          <a:bodyPr wrap="none" rtlCol="0">
            <a:spAutoFit/>
          </a:bodyPr>
          <a:lstStyle/>
          <a:p>
            <a:r>
              <a:rPr lang="en-US" b="1">
                <a:solidFill>
                  <a:srgbClr val="881F7B"/>
                </a:solidFill>
                <a:latin typeface="Segoe UI" panose="020B0502040204020203" pitchFamily="34" charset="0"/>
                <a:cs typeface="Segoe UI" panose="020B0502040204020203" pitchFamily="34" charset="0"/>
              </a:rPr>
              <a:t>6%</a:t>
            </a:r>
          </a:p>
        </p:txBody>
      </p:sp>
      <p:sp>
        <p:nvSpPr>
          <p:cNvPr id="11" name="TextBox 10">
            <a:extLst>
              <a:ext uri="{FF2B5EF4-FFF2-40B4-BE49-F238E27FC236}">
                <a16:creationId xmlns:a16="http://schemas.microsoft.com/office/drawing/2014/main" id="{E1D528F3-EDED-4376-944D-046E552E46E1}"/>
              </a:ext>
            </a:extLst>
          </p:cNvPr>
          <p:cNvSpPr txBox="1"/>
          <p:nvPr/>
        </p:nvSpPr>
        <p:spPr>
          <a:xfrm>
            <a:off x="7888266" y="4964614"/>
            <a:ext cx="518091" cy="369332"/>
          </a:xfrm>
          <a:prstGeom prst="rect">
            <a:avLst/>
          </a:prstGeom>
          <a:noFill/>
        </p:spPr>
        <p:txBody>
          <a:bodyPr wrap="none" rtlCol="0">
            <a:spAutoFit/>
          </a:bodyPr>
          <a:lstStyle/>
          <a:p>
            <a:r>
              <a:rPr lang="en-US" b="1">
                <a:solidFill>
                  <a:srgbClr val="22A53B"/>
                </a:solidFill>
                <a:latin typeface="Segoe UI" panose="020B0502040204020203" pitchFamily="34" charset="0"/>
                <a:cs typeface="Segoe UI" panose="020B0502040204020203" pitchFamily="34" charset="0"/>
              </a:rPr>
              <a:t>7%</a:t>
            </a:r>
          </a:p>
        </p:txBody>
      </p:sp>
    </p:spTree>
    <p:extLst>
      <p:ext uri="{BB962C8B-B14F-4D97-AF65-F5344CB8AC3E}">
        <p14:creationId xmlns:p14="http://schemas.microsoft.com/office/powerpoint/2010/main" val="1533597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498DE-AFD0-4DCF-8273-6D4E7FA11E50}"/>
              </a:ext>
            </a:extLst>
          </p:cNvPr>
          <p:cNvSpPr>
            <a:spLocks noGrp="1"/>
          </p:cNvSpPr>
          <p:nvPr>
            <p:ph type="title"/>
          </p:nvPr>
        </p:nvSpPr>
        <p:spPr/>
        <p:txBody>
          <a:bodyPr>
            <a:normAutofit/>
          </a:bodyPr>
          <a:lstStyle/>
          <a:p>
            <a:r>
              <a:rPr lang="en-US" sz="6000" b="1" dirty="0">
                <a:latin typeface="Segoe UI" panose="020B0502040204020203" pitchFamily="34" charset="0"/>
                <a:cs typeface="Segoe UI" panose="020B0502040204020203" pitchFamily="34" charset="0"/>
              </a:rPr>
              <a:t>Contents </a:t>
            </a:r>
          </a:p>
        </p:txBody>
      </p:sp>
      <p:sp>
        <p:nvSpPr>
          <p:cNvPr id="3" name="Content Placeholder 2">
            <a:extLst>
              <a:ext uri="{FF2B5EF4-FFF2-40B4-BE49-F238E27FC236}">
                <a16:creationId xmlns:a16="http://schemas.microsoft.com/office/drawing/2014/main" id="{1A5CE123-8C86-4BE9-AF68-F1B27948B5D5}"/>
              </a:ext>
            </a:extLst>
          </p:cNvPr>
          <p:cNvSpPr>
            <a:spLocks noGrp="1"/>
          </p:cNvSpPr>
          <p:nvPr>
            <p:ph idx="1"/>
          </p:nvPr>
        </p:nvSpPr>
        <p:spPr/>
        <p:txBody>
          <a:bodyPr/>
          <a:lstStyle/>
          <a:p>
            <a:r>
              <a:rPr lang="en-US" dirty="0"/>
              <a:t>How to Use, slide 3</a:t>
            </a:r>
          </a:p>
          <a:p>
            <a:r>
              <a:rPr lang="en-US" dirty="0"/>
              <a:t>TCPHC Logos, slides 4 - 6</a:t>
            </a:r>
          </a:p>
          <a:p>
            <a:r>
              <a:rPr lang="en-US" dirty="0"/>
              <a:t>Work Group Icons, slide 7</a:t>
            </a:r>
            <a:endParaRPr lang="en-US" dirty="0">
              <a:highlight>
                <a:srgbClr val="FFFF00"/>
              </a:highlight>
            </a:endParaRPr>
          </a:p>
          <a:p>
            <a:r>
              <a:rPr lang="en-US" dirty="0"/>
              <a:t>Visual Data Representations, slides 8 - 13</a:t>
            </a:r>
            <a:endParaRPr lang="en-US" dirty="0">
              <a:highlight>
                <a:srgbClr val="FFFF00"/>
              </a:highlight>
            </a:endParaRPr>
          </a:p>
          <a:p>
            <a:r>
              <a:rPr lang="en-US" dirty="0"/>
              <a:t>Healthy N.C. 2020 Objectives, slides 14 - 28 </a:t>
            </a:r>
          </a:p>
          <a:p>
            <a:endParaRPr lang="en-US" dirty="0"/>
          </a:p>
        </p:txBody>
      </p:sp>
    </p:spTree>
    <p:extLst>
      <p:ext uri="{BB962C8B-B14F-4D97-AF65-F5344CB8AC3E}">
        <p14:creationId xmlns:p14="http://schemas.microsoft.com/office/powerpoint/2010/main" val="1400281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2057BDC-A27F-4203-BD0A-244496725FF3}"/>
              </a:ext>
            </a:extLst>
          </p:cNvPr>
          <p:cNvSpPr/>
          <p:nvPr/>
        </p:nvSpPr>
        <p:spPr>
          <a:xfrm>
            <a:off x="3540096" y="4294202"/>
            <a:ext cx="5744305" cy="780881"/>
          </a:xfrm>
          <a:prstGeom prst="rect">
            <a:avLst/>
          </a:prstGeom>
          <a:solidFill>
            <a:srgbClr val="1E9DD4">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hart 5">
            <a:extLst>
              <a:ext uri="{FF2B5EF4-FFF2-40B4-BE49-F238E27FC236}">
                <a16:creationId xmlns:a16="http://schemas.microsoft.com/office/drawing/2014/main" id="{40469C05-34FE-4424-BECB-77D773382F48}"/>
              </a:ext>
            </a:extLst>
          </p:cNvPr>
          <p:cNvGraphicFramePr/>
          <p:nvPr>
            <p:extLst>
              <p:ext uri="{D42A27DB-BD31-4B8C-83A1-F6EECF244321}">
                <p14:modId xmlns:p14="http://schemas.microsoft.com/office/powerpoint/2010/main" val="124866495"/>
              </p:ext>
            </p:extLst>
          </p:nvPr>
        </p:nvGraphicFramePr>
        <p:xfrm>
          <a:off x="3160905" y="1456779"/>
          <a:ext cx="6267076" cy="4178051"/>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1DBC88D1-80A8-4BF0-B68D-79676B3AC633}"/>
              </a:ext>
            </a:extLst>
          </p:cNvPr>
          <p:cNvSpPr txBox="1"/>
          <p:nvPr/>
        </p:nvSpPr>
        <p:spPr>
          <a:xfrm>
            <a:off x="9420587" y="4395559"/>
            <a:ext cx="1880459" cy="492443"/>
          </a:xfrm>
          <a:prstGeom prst="rect">
            <a:avLst/>
          </a:prstGeom>
          <a:noFill/>
        </p:spPr>
        <p:txBody>
          <a:bodyPr wrap="square" lIns="0" tIns="0" rIns="0" bIns="0" rtlCol="0">
            <a:spAutoFit/>
          </a:bodyPr>
          <a:lstStyle/>
          <a:p>
            <a:r>
              <a:rPr lang="en-US" sz="1600" b="1">
                <a:solidFill>
                  <a:srgbClr val="1E9DD4"/>
                </a:solidFill>
                <a:latin typeface="Segoe UI" panose="020B0502040204020203" pitchFamily="34" charset="0"/>
                <a:cs typeface="Segoe UI" panose="020B0502040204020203" pitchFamily="34" charset="0"/>
              </a:rPr>
              <a:t>Healthy N.C. 2020 Target: 8 or lower</a:t>
            </a:r>
          </a:p>
        </p:txBody>
      </p:sp>
      <p:sp>
        <p:nvSpPr>
          <p:cNvPr id="21" name="TextBox 20">
            <a:extLst>
              <a:ext uri="{FF2B5EF4-FFF2-40B4-BE49-F238E27FC236}">
                <a16:creationId xmlns:a16="http://schemas.microsoft.com/office/drawing/2014/main" id="{1F6CC3BE-7DC8-4013-8137-273E8CE4F3D5}"/>
              </a:ext>
            </a:extLst>
          </p:cNvPr>
          <p:cNvSpPr txBox="1"/>
          <p:nvPr/>
        </p:nvSpPr>
        <p:spPr>
          <a:xfrm>
            <a:off x="3174875" y="207784"/>
            <a:ext cx="5336269" cy="984885"/>
          </a:xfrm>
          <a:prstGeom prst="rect">
            <a:avLst/>
          </a:prstGeom>
          <a:noFill/>
        </p:spPr>
        <p:txBody>
          <a:bodyPr wrap="none" rtlCol="0">
            <a:spAutoFit/>
          </a:bodyPr>
          <a:lstStyle/>
          <a:p>
            <a:r>
              <a:rPr lang="en-US" sz="3600" b="1" u="sng" dirty="0">
                <a:latin typeface="Segoe UI" panose="020B0502040204020203" pitchFamily="34" charset="0"/>
                <a:cs typeface="Segoe UI" panose="020B0502040204020203" pitchFamily="34" charset="0"/>
              </a:rPr>
              <a:t>Reduce</a:t>
            </a:r>
            <a:r>
              <a:rPr lang="en-US" sz="3600" b="1" dirty="0">
                <a:latin typeface="Segoe UI" panose="020B0502040204020203" pitchFamily="34" charset="0"/>
                <a:cs typeface="Segoe UI" panose="020B0502040204020203" pitchFamily="34" charset="0"/>
              </a:rPr>
              <a:t> </a:t>
            </a:r>
            <a:r>
              <a:rPr lang="en-US" sz="3600" b="1">
                <a:latin typeface="Segoe UI" panose="020B0502040204020203" pitchFamily="34" charset="0"/>
                <a:cs typeface="Segoe UI" panose="020B0502040204020203" pitchFamily="34" charset="0"/>
              </a:rPr>
              <a:t>the suicide </a:t>
            </a:r>
            <a:r>
              <a:rPr lang="en-US" sz="3600" b="1" dirty="0">
                <a:latin typeface="Segoe UI" panose="020B0502040204020203" pitchFamily="34" charset="0"/>
                <a:cs typeface="Segoe UI" panose="020B0502040204020203" pitchFamily="34" charset="0"/>
              </a:rPr>
              <a:t>r</a:t>
            </a:r>
            <a:r>
              <a:rPr lang="en-US" sz="3600" b="1">
                <a:latin typeface="Segoe UI" panose="020B0502040204020203" pitchFamily="34" charset="0"/>
                <a:cs typeface="Segoe UI" panose="020B0502040204020203" pitchFamily="34" charset="0"/>
              </a:rPr>
              <a:t>ate </a:t>
            </a:r>
            <a:endParaRPr lang="en-US" sz="3600" b="1" dirty="0">
              <a:latin typeface="Segoe UI" panose="020B0502040204020203" pitchFamily="34" charset="0"/>
              <a:cs typeface="Segoe UI" panose="020B0502040204020203" pitchFamily="34" charset="0"/>
            </a:endParaRPr>
          </a:p>
          <a:p>
            <a:r>
              <a:rPr lang="en-US" sz="2200" b="1" dirty="0">
                <a:latin typeface="Segoe UI" panose="020B0502040204020203" pitchFamily="34" charset="0"/>
                <a:cs typeface="Segoe UI" panose="020B0502040204020203" pitchFamily="34" charset="0"/>
              </a:rPr>
              <a:t>(per 100,000 population)</a:t>
            </a:r>
          </a:p>
        </p:txBody>
      </p:sp>
      <p:pic>
        <p:nvPicPr>
          <p:cNvPr id="7" name="Picture 6" descr="A close up of a logo&#10;&#10;Description generated with high confidence">
            <a:extLst>
              <a:ext uri="{FF2B5EF4-FFF2-40B4-BE49-F238E27FC236}">
                <a16:creationId xmlns:a16="http://schemas.microsoft.com/office/drawing/2014/main" id="{8A920A96-356D-428C-8CBA-66A598FD238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58552" y="207784"/>
            <a:ext cx="1216323" cy="1216323"/>
          </a:xfrm>
          <a:prstGeom prst="rect">
            <a:avLst/>
          </a:prstGeom>
        </p:spPr>
      </p:pic>
      <p:sp>
        <p:nvSpPr>
          <p:cNvPr id="8" name="TextBox 7">
            <a:extLst>
              <a:ext uri="{FF2B5EF4-FFF2-40B4-BE49-F238E27FC236}">
                <a16:creationId xmlns:a16="http://schemas.microsoft.com/office/drawing/2014/main" id="{EC3E6A6D-E1FD-4097-A805-178898D80A3F}"/>
              </a:ext>
            </a:extLst>
          </p:cNvPr>
          <p:cNvSpPr txBox="1"/>
          <p:nvPr/>
        </p:nvSpPr>
        <p:spPr>
          <a:xfrm rot="16200000">
            <a:off x="1209269" y="3309629"/>
            <a:ext cx="3524081" cy="307777"/>
          </a:xfrm>
          <a:prstGeom prst="rect">
            <a:avLst/>
          </a:prstGeom>
          <a:noFill/>
        </p:spPr>
        <p:txBody>
          <a:bodyPr wrap="square" rtlCol="0">
            <a:spAutoFit/>
          </a:bodyPr>
          <a:lstStyle/>
          <a:p>
            <a:pPr algn="ctr"/>
            <a:r>
              <a:rPr lang="en-US" sz="1400">
                <a:solidFill>
                  <a:schemeClr val="tx1">
                    <a:lumMod val="65000"/>
                    <a:lumOff val="35000"/>
                  </a:schemeClr>
                </a:solidFill>
                <a:latin typeface="Segoe UI" panose="020B0502040204020203" pitchFamily="34" charset="0"/>
                <a:cs typeface="Segoe UI" panose="020B0502040204020203" pitchFamily="34" charset="0"/>
              </a:rPr>
              <a:t>per 100,000 population</a:t>
            </a:r>
          </a:p>
        </p:txBody>
      </p:sp>
    </p:spTree>
    <p:extLst>
      <p:ext uri="{BB962C8B-B14F-4D97-AF65-F5344CB8AC3E}">
        <p14:creationId xmlns:p14="http://schemas.microsoft.com/office/powerpoint/2010/main" val="3024814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2057BDC-A27F-4203-BD0A-244496725FF3}"/>
              </a:ext>
            </a:extLst>
          </p:cNvPr>
          <p:cNvSpPr/>
          <p:nvPr/>
        </p:nvSpPr>
        <p:spPr>
          <a:xfrm>
            <a:off x="4013643" y="1747466"/>
            <a:ext cx="5572490" cy="185506"/>
          </a:xfrm>
          <a:prstGeom prst="rect">
            <a:avLst/>
          </a:prstGeom>
          <a:solidFill>
            <a:srgbClr val="1E9DD4">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hart 5">
            <a:extLst>
              <a:ext uri="{FF2B5EF4-FFF2-40B4-BE49-F238E27FC236}">
                <a16:creationId xmlns:a16="http://schemas.microsoft.com/office/drawing/2014/main" id="{40469C05-34FE-4424-BECB-77D773382F48}"/>
              </a:ext>
            </a:extLst>
          </p:cNvPr>
          <p:cNvGraphicFramePr/>
          <p:nvPr>
            <p:extLst>
              <p:ext uri="{D42A27DB-BD31-4B8C-83A1-F6EECF244321}">
                <p14:modId xmlns:p14="http://schemas.microsoft.com/office/powerpoint/2010/main" val="1938235631"/>
              </p:ext>
            </p:extLst>
          </p:nvPr>
        </p:nvGraphicFramePr>
        <p:xfrm>
          <a:off x="3450273" y="1600276"/>
          <a:ext cx="6267076" cy="417805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08860EA9-315E-4CEB-9E28-99421E565272}"/>
              </a:ext>
            </a:extLst>
          </p:cNvPr>
          <p:cNvSpPr txBox="1"/>
          <p:nvPr/>
        </p:nvSpPr>
        <p:spPr>
          <a:xfrm>
            <a:off x="3415447" y="207914"/>
            <a:ext cx="6184835" cy="1200329"/>
          </a:xfrm>
          <a:prstGeom prst="rect">
            <a:avLst/>
          </a:prstGeom>
          <a:noFill/>
        </p:spPr>
        <p:txBody>
          <a:bodyPr wrap="none" rtlCol="0">
            <a:spAutoFit/>
          </a:bodyPr>
          <a:lstStyle/>
          <a:p>
            <a:r>
              <a:rPr lang="en-US" sz="3600" b="1" u="sng" dirty="0">
                <a:latin typeface="Segoe UI" panose="020B0502040204020203" pitchFamily="34" charset="0"/>
                <a:cs typeface="Segoe UI" panose="020B0502040204020203" pitchFamily="34" charset="0"/>
              </a:rPr>
              <a:t>Increase</a:t>
            </a:r>
            <a:r>
              <a:rPr lang="en-US" sz="3600" b="1" dirty="0">
                <a:latin typeface="Segoe UI" panose="020B0502040204020203" pitchFamily="34" charset="0"/>
                <a:cs typeface="Segoe UI" panose="020B0502040204020203" pitchFamily="34" charset="0"/>
              </a:rPr>
              <a:t> </a:t>
            </a:r>
            <a:r>
              <a:rPr lang="en-US" sz="3600" b="1">
                <a:latin typeface="Segoe UI" panose="020B0502040204020203" pitchFamily="34" charset="0"/>
                <a:cs typeface="Segoe UI" panose="020B0502040204020203" pitchFamily="34" charset="0"/>
              </a:rPr>
              <a:t>the four-year high </a:t>
            </a:r>
          </a:p>
          <a:p>
            <a:r>
              <a:rPr lang="en-US" sz="3600" b="1">
                <a:latin typeface="Segoe UI" panose="020B0502040204020203" pitchFamily="34" charset="0"/>
                <a:cs typeface="Segoe UI" panose="020B0502040204020203" pitchFamily="34" charset="0"/>
              </a:rPr>
              <a:t>school graduation rate</a:t>
            </a:r>
            <a:endParaRPr lang="en-US" sz="3600" b="1" dirty="0">
              <a:latin typeface="Segoe UI" panose="020B0502040204020203" pitchFamily="34" charset="0"/>
              <a:cs typeface="Segoe UI" panose="020B0502040204020203" pitchFamily="34" charset="0"/>
            </a:endParaRPr>
          </a:p>
        </p:txBody>
      </p:sp>
      <p:sp>
        <p:nvSpPr>
          <p:cNvPr id="16" name="TextBox 15">
            <a:extLst>
              <a:ext uri="{FF2B5EF4-FFF2-40B4-BE49-F238E27FC236}">
                <a16:creationId xmlns:a16="http://schemas.microsoft.com/office/drawing/2014/main" id="{1DBC88D1-80A8-4BF0-B68D-79676B3AC633}"/>
              </a:ext>
            </a:extLst>
          </p:cNvPr>
          <p:cNvSpPr txBox="1"/>
          <p:nvPr/>
        </p:nvSpPr>
        <p:spPr>
          <a:xfrm>
            <a:off x="9786796" y="1713496"/>
            <a:ext cx="2062747" cy="492443"/>
          </a:xfrm>
          <a:prstGeom prst="rect">
            <a:avLst/>
          </a:prstGeom>
          <a:noFill/>
        </p:spPr>
        <p:txBody>
          <a:bodyPr wrap="square" lIns="0" tIns="0" rIns="0" bIns="0" rtlCol="0">
            <a:spAutoFit/>
          </a:bodyPr>
          <a:lstStyle/>
          <a:p>
            <a:r>
              <a:rPr lang="en-US" sz="1600" b="1">
                <a:solidFill>
                  <a:srgbClr val="1E9DD4"/>
                </a:solidFill>
                <a:latin typeface="Segoe UI" panose="020B0502040204020203" pitchFamily="34" charset="0"/>
                <a:cs typeface="Segoe UI" panose="020B0502040204020203" pitchFamily="34" charset="0"/>
              </a:rPr>
              <a:t>Healthy N.C. 2020 Target: 95% or above</a:t>
            </a:r>
          </a:p>
        </p:txBody>
      </p:sp>
      <p:pic>
        <p:nvPicPr>
          <p:cNvPr id="9" name="Picture 8" descr="A close up of a logo&#10;&#10;Description generated with high confidence">
            <a:extLst>
              <a:ext uri="{FF2B5EF4-FFF2-40B4-BE49-F238E27FC236}">
                <a16:creationId xmlns:a16="http://schemas.microsoft.com/office/drawing/2014/main" id="{63C3D572-4BA0-4223-B52B-98D60EEF6E5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28800" y="-43405"/>
            <a:ext cx="1486647" cy="1486647"/>
          </a:xfrm>
          <a:prstGeom prst="rect">
            <a:avLst/>
          </a:prstGeom>
        </p:spPr>
      </p:pic>
    </p:spTree>
    <p:extLst>
      <p:ext uri="{BB962C8B-B14F-4D97-AF65-F5344CB8AC3E}">
        <p14:creationId xmlns:p14="http://schemas.microsoft.com/office/powerpoint/2010/main" val="2441005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2057BDC-A27F-4203-BD0A-244496725FF3}"/>
              </a:ext>
            </a:extLst>
          </p:cNvPr>
          <p:cNvSpPr/>
          <p:nvPr/>
        </p:nvSpPr>
        <p:spPr>
          <a:xfrm>
            <a:off x="3727048" y="2216676"/>
            <a:ext cx="5569717" cy="2457450"/>
          </a:xfrm>
          <a:prstGeom prst="rect">
            <a:avLst/>
          </a:prstGeom>
          <a:solidFill>
            <a:srgbClr val="1E9DD4">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hart 5">
            <a:extLst>
              <a:ext uri="{FF2B5EF4-FFF2-40B4-BE49-F238E27FC236}">
                <a16:creationId xmlns:a16="http://schemas.microsoft.com/office/drawing/2014/main" id="{40469C05-34FE-4424-BECB-77D773382F48}"/>
              </a:ext>
            </a:extLst>
          </p:cNvPr>
          <p:cNvGraphicFramePr/>
          <p:nvPr>
            <p:extLst>
              <p:ext uri="{D42A27DB-BD31-4B8C-83A1-F6EECF244321}">
                <p14:modId xmlns:p14="http://schemas.microsoft.com/office/powerpoint/2010/main" val="3109092703"/>
              </p:ext>
            </p:extLst>
          </p:nvPr>
        </p:nvGraphicFramePr>
        <p:xfrm>
          <a:off x="3160905" y="2063267"/>
          <a:ext cx="6267076" cy="417805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08860EA9-315E-4CEB-9E28-99421E565272}"/>
              </a:ext>
            </a:extLst>
          </p:cNvPr>
          <p:cNvSpPr txBox="1"/>
          <p:nvPr/>
        </p:nvSpPr>
        <p:spPr>
          <a:xfrm>
            <a:off x="3415447" y="207914"/>
            <a:ext cx="6261714" cy="1754326"/>
          </a:xfrm>
          <a:prstGeom prst="rect">
            <a:avLst/>
          </a:prstGeom>
          <a:noFill/>
        </p:spPr>
        <p:txBody>
          <a:bodyPr wrap="none" rtlCol="0">
            <a:spAutoFit/>
          </a:bodyPr>
          <a:lstStyle/>
          <a:p>
            <a:r>
              <a:rPr lang="en-US" sz="3600" b="1" u="sng" dirty="0">
                <a:latin typeface="Segoe UI" panose="020B0502040204020203" pitchFamily="34" charset="0"/>
                <a:cs typeface="Segoe UI" panose="020B0502040204020203" pitchFamily="34" charset="0"/>
              </a:rPr>
              <a:t>Increase</a:t>
            </a:r>
            <a:r>
              <a:rPr lang="en-US" sz="3600" b="1" dirty="0">
                <a:latin typeface="Segoe UI" panose="020B0502040204020203" pitchFamily="34" charset="0"/>
                <a:cs typeface="Segoe UI" panose="020B0502040204020203" pitchFamily="34" charset="0"/>
              </a:rPr>
              <a:t> the percentage of </a:t>
            </a:r>
          </a:p>
          <a:p>
            <a:r>
              <a:rPr lang="en-US" sz="3600" b="1" dirty="0">
                <a:latin typeface="Segoe UI" panose="020B0502040204020203" pitchFamily="34" charset="0"/>
                <a:cs typeface="Segoe UI" panose="020B0502040204020203" pitchFamily="34" charset="0"/>
              </a:rPr>
              <a:t>adults who consume 5+</a:t>
            </a:r>
          </a:p>
          <a:p>
            <a:r>
              <a:rPr lang="en-US" sz="3600" b="1" dirty="0">
                <a:latin typeface="Segoe UI" panose="020B0502040204020203" pitchFamily="34" charset="0"/>
                <a:cs typeface="Segoe UI" panose="020B0502040204020203" pitchFamily="34" charset="0"/>
              </a:rPr>
              <a:t>fruits &amp; vegetables </a:t>
            </a:r>
            <a:r>
              <a:rPr lang="en-US" sz="3600" b="1">
                <a:latin typeface="Segoe UI" panose="020B0502040204020203" pitchFamily="34" charset="0"/>
                <a:cs typeface="Segoe UI" panose="020B0502040204020203" pitchFamily="34" charset="0"/>
              </a:rPr>
              <a:t>per day‡</a:t>
            </a:r>
            <a:endParaRPr lang="en-US" sz="3600" b="1" dirty="0">
              <a:latin typeface="Segoe UI" panose="020B0502040204020203" pitchFamily="34" charset="0"/>
              <a:cs typeface="Segoe UI" panose="020B0502040204020203" pitchFamily="34" charset="0"/>
            </a:endParaRPr>
          </a:p>
        </p:txBody>
      </p:sp>
      <p:sp>
        <p:nvSpPr>
          <p:cNvPr id="16" name="TextBox 15">
            <a:extLst>
              <a:ext uri="{FF2B5EF4-FFF2-40B4-BE49-F238E27FC236}">
                <a16:creationId xmlns:a16="http://schemas.microsoft.com/office/drawing/2014/main" id="{1DBC88D1-80A8-4BF0-B68D-79676B3AC633}"/>
              </a:ext>
            </a:extLst>
          </p:cNvPr>
          <p:cNvSpPr txBox="1"/>
          <p:nvPr/>
        </p:nvSpPr>
        <p:spPr>
          <a:xfrm>
            <a:off x="9462706" y="4259933"/>
            <a:ext cx="2062747" cy="492443"/>
          </a:xfrm>
          <a:prstGeom prst="rect">
            <a:avLst/>
          </a:prstGeom>
          <a:noFill/>
        </p:spPr>
        <p:txBody>
          <a:bodyPr wrap="square" lIns="0" tIns="0" rIns="0" bIns="0" rtlCol="0">
            <a:spAutoFit/>
          </a:bodyPr>
          <a:lstStyle/>
          <a:p>
            <a:r>
              <a:rPr lang="en-US" sz="1600" b="1">
                <a:solidFill>
                  <a:srgbClr val="1E9DD4"/>
                </a:solidFill>
                <a:latin typeface="Segoe UI" panose="020B0502040204020203" pitchFamily="34" charset="0"/>
                <a:cs typeface="Segoe UI" panose="020B0502040204020203" pitchFamily="34" charset="0"/>
              </a:rPr>
              <a:t>Healthy N.C. 2020 Target: 29% or above</a:t>
            </a:r>
          </a:p>
        </p:txBody>
      </p:sp>
      <p:pic>
        <p:nvPicPr>
          <p:cNvPr id="8" name="Picture 7" descr="A close up of a logo&#10;&#10;Description generated with high confidence">
            <a:extLst>
              <a:ext uri="{FF2B5EF4-FFF2-40B4-BE49-F238E27FC236}">
                <a16:creationId xmlns:a16="http://schemas.microsoft.com/office/drawing/2014/main" id="{F0D4D6F2-A51E-4E9A-B0BB-BF34C942DDA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9790169">
            <a:off x="1555035" y="4597"/>
            <a:ext cx="1270598" cy="1270598"/>
          </a:xfrm>
          <a:prstGeom prst="rect">
            <a:avLst/>
          </a:prstGeom>
        </p:spPr>
      </p:pic>
      <p:pic>
        <p:nvPicPr>
          <p:cNvPr id="11" name="Picture 10">
            <a:extLst>
              <a:ext uri="{FF2B5EF4-FFF2-40B4-BE49-F238E27FC236}">
                <a16:creationId xmlns:a16="http://schemas.microsoft.com/office/drawing/2014/main" id="{F3814011-7008-40F5-99B9-ED31D7163E2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303107" y="207914"/>
            <a:ext cx="1064715" cy="1064715"/>
          </a:xfrm>
          <a:prstGeom prst="rect">
            <a:avLst/>
          </a:prstGeom>
        </p:spPr>
      </p:pic>
      <p:sp>
        <p:nvSpPr>
          <p:cNvPr id="2" name="Rectangle 1">
            <a:extLst>
              <a:ext uri="{FF2B5EF4-FFF2-40B4-BE49-F238E27FC236}">
                <a16:creationId xmlns:a16="http://schemas.microsoft.com/office/drawing/2014/main" id="{BB61B2D9-D48A-4E12-AE2C-5FA961A18610}"/>
              </a:ext>
            </a:extLst>
          </p:cNvPr>
          <p:cNvSpPr/>
          <p:nvPr/>
        </p:nvSpPr>
        <p:spPr>
          <a:xfrm>
            <a:off x="1805650" y="6420019"/>
            <a:ext cx="9479665" cy="323165"/>
          </a:xfrm>
          <a:prstGeom prst="rect">
            <a:avLst/>
          </a:prstGeom>
        </p:spPr>
        <p:txBody>
          <a:bodyPr wrap="square">
            <a:spAutoFit/>
          </a:bodyPr>
          <a:lstStyle/>
          <a:p>
            <a:r>
              <a:rPr lang="en-US" sz="1500">
                <a:latin typeface="Segoe UI" panose="020B0502040204020203" pitchFamily="34" charset="0"/>
                <a:cs typeface="Segoe UI" panose="020B0502040204020203" pitchFamily="34" charset="0"/>
              </a:rPr>
              <a:t>‡ 5 or more fruits &amp; vegetables per day was the initial Healthy NC 2020 Objective published in 2011.</a:t>
            </a:r>
          </a:p>
        </p:txBody>
      </p:sp>
    </p:spTree>
    <p:extLst>
      <p:ext uri="{BB962C8B-B14F-4D97-AF65-F5344CB8AC3E}">
        <p14:creationId xmlns:p14="http://schemas.microsoft.com/office/powerpoint/2010/main" val="2452658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2057BDC-A27F-4203-BD0A-244496725FF3}"/>
              </a:ext>
            </a:extLst>
          </p:cNvPr>
          <p:cNvSpPr/>
          <p:nvPr/>
        </p:nvSpPr>
        <p:spPr>
          <a:xfrm>
            <a:off x="3993265" y="5254909"/>
            <a:ext cx="5569717" cy="462987"/>
          </a:xfrm>
          <a:prstGeom prst="rect">
            <a:avLst/>
          </a:prstGeom>
          <a:solidFill>
            <a:srgbClr val="1E9DD4">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hart 5">
            <a:extLst>
              <a:ext uri="{FF2B5EF4-FFF2-40B4-BE49-F238E27FC236}">
                <a16:creationId xmlns:a16="http://schemas.microsoft.com/office/drawing/2014/main" id="{40469C05-34FE-4424-BECB-77D773382F48}"/>
              </a:ext>
            </a:extLst>
          </p:cNvPr>
          <p:cNvGraphicFramePr/>
          <p:nvPr>
            <p:extLst>
              <p:ext uri="{D42A27DB-BD31-4B8C-83A1-F6EECF244321}">
                <p14:modId xmlns:p14="http://schemas.microsoft.com/office/powerpoint/2010/main" val="1990397627"/>
              </p:ext>
            </p:extLst>
          </p:nvPr>
        </p:nvGraphicFramePr>
        <p:xfrm>
          <a:off x="3427122" y="2074842"/>
          <a:ext cx="6267076" cy="417805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08860EA9-315E-4CEB-9E28-99421E565272}"/>
              </a:ext>
            </a:extLst>
          </p:cNvPr>
          <p:cNvSpPr txBox="1"/>
          <p:nvPr/>
        </p:nvSpPr>
        <p:spPr>
          <a:xfrm>
            <a:off x="3415447" y="207914"/>
            <a:ext cx="6228628" cy="1754326"/>
          </a:xfrm>
          <a:prstGeom prst="rect">
            <a:avLst/>
          </a:prstGeom>
          <a:noFill/>
        </p:spPr>
        <p:txBody>
          <a:bodyPr wrap="none" rtlCol="0">
            <a:spAutoFit/>
          </a:bodyPr>
          <a:lstStyle/>
          <a:p>
            <a:r>
              <a:rPr lang="en-US" sz="3600" b="1" u="sng">
                <a:latin typeface="Segoe UI" panose="020B0502040204020203" pitchFamily="34" charset="0"/>
                <a:cs typeface="Segoe UI" panose="020B0502040204020203" pitchFamily="34" charset="0"/>
              </a:rPr>
              <a:t>Decrease</a:t>
            </a:r>
            <a:r>
              <a:rPr lang="en-US" sz="3600" b="1">
                <a:latin typeface="Segoe UI" panose="020B0502040204020203" pitchFamily="34" charset="0"/>
                <a:cs typeface="Segoe UI" panose="020B0502040204020203" pitchFamily="34" charset="0"/>
              </a:rPr>
              <a:t> </a:t>
            </a:r>
            <a:r>
              <a:rPr lang="en-US" sz="3600" b="1" dirty="0">
                <a:latin typeface="Segoe UI" panose="020B0502040204020203" pitchFamily="34" charset="0"/>
                <a:cs typeface="Segoe UI" panose="020B0502040204020203" pitchFamily="34" charset="0"/>
              </a:rPr>
              <a:t>the percentage of </a:t>
            </a:r>
          </a:p>
          <a:p>
            <a:r>
              <a:rPr lang="en-US" sz="3600" b="1" dirty="0">
                <a:latin typeface="Segoe UI" panose="020B0502040204020203" pitchFamily="34" charset="0"/>
                <a:cs typeface="Segoe UI" panose="020B0502040204020203" pitchFamily="34" charset="0"/>
              </a:rPr>
              <a:t>adults </a:t>
            </a:r>
            <a:r>
              <a:rPr lang="en-US" sz="3600" b="1">
                <a:latin typeface="Segoe UI" panose="020B0502040204020203" pitchFamily="34" charset="0"/>
                <a:cs typeface="Segoe UI" panose="020B0502040204020203" pitchFamily="34" charset="0"/>
              </a:rPr>
              <a:t>who are current </a:t>
            </a:r>
          </a:p>
          <a:p>
            <a:r>
              <a:rPr lang="en-US" sz="3600" b="1">
                <a:latin typeface="Segoe UI" panose="020B0502040204020203" pitchFamily="34" charset="0"/>
                <a:cs typeface="Segoe UI" panose="020B0502040204020203" pitchFamily="34" charset="0"/>
              </a:rPr>
              <a:t>smokers</a:t>
            </a:r>
            <a:endParaRPr lang="en-US" sz="3600" b="1" dirty="0">
              <a:latin typeface="Segoe UI" panose="020B0502040204020203" pitchFamily="34" charset="0"/>
              <a:cs typeface="Segoe UI" panose="020B0502040204020203" pitchFamily="34" charset="0"/>
            </a:endParaRPr>
          </a:p>
        </p:txBody>
      </p:sp>
      <p:sp>
        <p:nvSpPr>
          <p:cNvPr id="16" name="TextBox 15">
            <a:extLst>
              <a:ext uri="{FF2B5EF4-FFF2-40B4-BE49-F238E27FC236}">
                <a16:creationId xmlns:a16="http://schemas.microsoft.com/office/drawing/2014/main" id="{1DBC88D1-80A8-4BF0-B68D-79676B3AC633}"/>
              </a:ext>
            </a:extLst>
          </p:cNvPr>
          <p:cNvSpPr txBox="1"/>
          <p:nvPr/>
        </p:nvSpPr>
        <p:spPr>
          <a:xfrm>
            <a:off x="9728923" y="5232208"/>
            <a:ext cx="2062747" cy="492443"/>
          </a:xfrm>
          <a:prstGeom prst="rect">
            <a:avLst/>
          </a:prstGeom>
          <a:noFill/>
        </p:spPr>
        <p:txBody>
          <a:bodyPr wrap="square" lIns="0" tIns="0" rIns="0" bIns="0" rtlCol="0">
            <a:spAutoFit/>
          </a:bodyPr>
          <a:lstStyle/>
          <a:p>
            <a:r>
              <a:rPr lang="en-US" sz="1600" b="1">
                <a:solidFill>
                  <a:srgbClr val="1E9DD4"/>
                </a:solidFill>
                <a:latin typeface="Segoe UI" panose="020B0502040204020203" pitchFamily="34" charset="0"/>
                <a:cs typeface="Segoe UI" panose="020B0502040204020203" pitchFamily="34" charset="0"/>
              </a:rPr>
              <a:t>Healthy N.C. 2020 Target: 13% or below</a:t>
            </a:r>
          </a:p>
        </p:txBody>
      </p:sp>
      <p:pic>
        <p:nvPicPr>
          <p:cNvPr id="9" name="Picture 8">
            <a:extLst>
              <a:ext uri="{FF2B5EF4-FFF2-40B4-BE49-F238E27FC236}">
                <a16:creationId xmlns:a16="http://schemas.microsoft.com/office/drawing/2014/main" id="{741A9A8C-5F6E-46A1-8CE0-B8767AD7960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37730" y="207913"/>
            <a:ext cx="1123175" cy="1123175"/>
          </a:xfrm>
          <a:prstGeom prst="rect">
            <a:avLst/>
          </a:prstGeom>
        </p:spPr>
      </p:pic>
    </p:spTree>
    <p:extLst>
      <p:ext uri="{BB962C8B-B14F-4D97-AF65-F5344CB8AC3E}">
        <p14:creationId xmlns:p14="http://schemas.microsoft.com/office/powerpoint/2010/main" val="1919687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2057BDC-A27F-4203-BD0A-244496725FF3}"/>
              </a:ext>
            </a:extLst>
          </p:cNvPr>
          <p:cNvSpPr/>
          <p:nvPr/>
        </p:nvSpPr>
        <p:spPr>
          <a:xfrm>
            <a:off x="4039565" y="4398382"/>
            <a:ext cx="5569717" cy="1261640"/>
          </a:xfrm>
          <a:prstGeom prst="rect">
            <a:avLst/>
          </a:prstGeom>
          <a:solidFill>
            <a:srgbClr val="1E9DD4">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hart 5">
            <a:extLst>
              <a:ext uri="{FF2B5EF4-FFF2-40B4-BE49-F238E27FC236}">
                <a16:creationId xmlns:a16="http://schemas.microsoft.com/office/drawing/2014/main" id="{40469C05-34FE-4424-BECB-77D773382F48}"/>
              </a:ext>
            </a:extLst>
          </p:cNvPr>
          <p:cNvGraphicFramePr/>
          <p:nvPr>
            <p:extLst>
              <p:ext uri="{D42A27DB-BD31-4B8C-83A1-F6EECF244321}">
                <p14:modId xmlns:p14="http://schemas.microsoft.com/office/powerpoint/2010/main" val="2507654850"/>
              </p:ext>
            </p:extLst>
          </p:nvPr>
        </p:nvGraphicFramePr>
        <p:xfrm>
          <a:off x="3473422" y="2016967"/>
          <a:ext cx="6267076" cy="417805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08860EA9-315E-4CEB-9E28-99421E565272}"/>
              </a:ext>
            </a:extLst>
          </p:cNvPr>
          <p:cNvSpPr txBox="1"/>
          <p:nvPr/>
        </p:nvSpPr>
        <p:spPr>
          <a:xfrm>
            <a:off x="3415447" y="207914"/>
            <a:ext cx="7058984" cy="1754326"/>
          </a:xfrm>
          <a:prstGeom prst="rect">
            <a:avLst/>
          </a:prstGeom>
          <a:noFill/>
        </p:spPr>
        <p:txBody>
          <a:bodyPr wrap="none" rtlCol="0">
            <a:spAutoFit/>
          </a:bodyPr>
          <a:lstStyle/>
          <a:p>
            <a:r>
              <a:rPr lang="en-US" sz="3600" b="1" u="sng">
                <a:latin typeface="Segoe UI" panose="020B0502040204020203" pitchFamily="34" charset="0"/>
                <a:cs typeface="Segoe UI" panose="020B0502040204020203" pitchFamily="34" charset="0"/>
              </a:rPr>
              <a:t>Decrease</a:t>
            </a:r>
            <a:r>
              <a:rPr lang="en-US" sz="3600" b="1">
                <a:latin typeface="Segoe UI" panose="020B0502040204020203" pitchFamily="34" charset="0"/>
                <a:cs typeface="Segoe UI" panose="020B0502040204020203" pitchFamily="34" charset="0"/>
              </a:rPr>
              <a:t> the percent of people </a:t>
            </a:r>
          </a:p>
          <a:p>
            <a:r>
              <a:rPr lang="en-US" sz="3600" b="1">
                <a:latin typeface="Segoe UI" panose="020B0502040204020203" pitchFamily="34" charset="0"/>
                <a:cs typeface="Segoe UI" panose="020B0502040204020203" pitchFamily="34" charset="0"/>
              </a:rPr>
              <a:t>spending more than 30% of </a:t>
            </a:r>
          </a:p>
          <a:p>
            <a:r>
              <a:rPr lang="en-US" sz="3600" b="1">
                <a:latin typeface="Segoe UI" panose="020B0502040204020203" pitchFamily="34" charset="0"/>
                <a:cs typeface="Segoe UI" panose="020B0502040204020203" pitchFamily="34" charset="0"/>
              </a:rPr>
              <a:t>their income on housing</a:t>
            </a:r>
            <a:endParaRPr lang="en-US" sz="3600" b="1" dirty="0">
              <a:latin typeface="Segoe UI" panose="020B0502040204020203" pitchFamily="34" charset="0"/>
              <a:cs typeface="Segoe UI" panose="020B0502040204020203" pitchFamily="34" charset="0"/>
            </a:endParaRPr>
          </a:p>
        </p:txBody>
      </p:sp>
      <p:sp>
        <p:nvSpPr>
          <p:cNvPr id="16" name="TextBox 15">
            <a:extLst>
              <a:ext uri="{FF2B5EF4-FFF2-40B4-BE49-F238E27FC236}">
                <a16:creationId xmlns:a16="http://schemas.microsoft.com/office/drawing/2014/main" id="{1DBC88D1-80A8-4BF0-B68D-79676B3AC633}"/>
              </a:ext>
            </a:extLst>
          </p:cNvPr>
          <p:cNvSpPr txBox="1"/>
          <p:nvPr/>
        </p:nvSpPr>
        <p:spPr>
          <a:xfrm>
            <a:off x="9740498" y="4364101"/>
            <a:ext cx="2062747" cy="492443"/>
          </a:xfrm>
          <a:prstGeom prst="rect">
            <a:avLst/>
          </a:prstGeom>
          <a:noFill/>
        </p:spPr>
        <p:txBody>
          <a:bodyPr wrap="square" lIns="0" tIns="0" rIns="0" bIns="0" rtlCol="0">
            <a:spAutoFit/>
          </a:bodyPr>
          <a:lstStyle/>
          <a:p>
            <a:r>
              <a:rPr lang="en-US" sz="1600" b="1">
                <a:solidFill>
                  <a:srgbClr val="1E9DD4"/>
                </a:solidFill>
                <a:latin typeface="Segoe UI" panose="020B0502040204020203" pitchFamily="34" charset="0"/>
                <a:cs typeface="Segoe UI" panose="020B0502040204020203" pitchFamily="34" charset="0"/>
              </a:rPr>
              <a:t>Healthy N.C. 2020 Target: 36% or below</a:t>
            </a:r>
          </a:p>
        </p:txBody>
      </p:sp>
      <p:pic>
        <p:nvPicPr>
          <p:cNvPr id="8" name="Picture 7">
            <a:extLst>
              <a:ext uri="{FF2B5EF4-FFF2-40B4-BE49-F238E27FC236}">
                <a16:creationId xmlns:a16="http://schemas.microsoft.com/office/drawing/2014/main" id="{626B10CC-7370-4689-B4D1-7F5CDCCFC2E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118512" y="289368"/>
            <a:ext cx="1169664" cy="1169664"/>
          </a:xfrm>
          <a:prstGeom prst="rect">
            <a:avLst/>
          </a:prstGeom>
        </p:spPr>
      </p:pic>
    </p:spTree>
    <p:extLst>
      <p:ext uri="{BB962C8B-B14F-4D97-AF65-F5344CB8AC3E}">
        <p14:creationId xmlns:p14="http://schemas.microsoft.com/office/powerpoint/2010/main" val="1931166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2057BDC-A27F-4203-BD0A-244496725FF3}"/>
              </a:ext>
            </a:extLst>
          </p:cNvPr>
          <p:cNvSpPr/>
          <p:nvPr/>
        </p:nvSpPr>
        <p:spPr>
          <a:xfrm>
            <a:off x="4016418" y="4884516"/>
            <a:ext cx="5558142" cy="300938"/>
          </a:xfrm>
          <a:prstGeom prst="rect">
            <a:avLst/>
          </a:prstGeom>
          <a:solidFill>
            <a:srgbClr val="1E9DD4">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hart 5">
            <a:extLst>
              <a:ext uri="{FF2B5EF4-FFF2-40B4-BE49-F238E27FC236}">
                <a16:creationId xmlns:a16="http://schemas.microsoft.com/office/drawing/2014/main" id="{40469C05-34FE-4424-BECB-77D773382F48}"/>
              </a:ext>
            </a:extLst>
          </p:cNvPr>
          <p:cNvGraphicFramePr/>
          <p:nvPr>
            <p:extLst>
              <p:ext uri="{D42A27DB-BD31-4B8C-83A1-F6EECF244321}">
                <p14:modId xmlns:p14="http://schemas.microsoft.com/office/powerpoint/2010/main" val="2059000302"/>
              </p:ext>
            </p:extLst>
          </p:nvPr>
        </p:nvGraphicFramePr>
        <p:xfrm>
          <a:off x="3438700" y="1565549"/>
          <a:ext cx="6267076" cy="417805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08860EA9-315E-4CEB-9E28-99421E565272}"/>
              </a:ext>
            </a:extLst>
          </p:cNvPr>
          <p:cNvSpPr txBox="1"/>
          <p:nvPr/>
        </p:nvSpPr>
        <p:spPr>
          <a:xfrm>
            <a:off x="3415447" y="207914"/>
            <a:ext cx="6101991" cy="1200329"/>
          </a:xfrm>
          <a:prstGeom prst="rect">
            <a:avLst/>
          </a:prstGeom>
          <a:noFill/>
        </p:spPr>
        <p:txBody>
          <a:bodyPr wrap="none" rtlCol="0">
            <a:spAutoFit/>
          </a:bodyPr>
          <a:lstStyle/>
          <a:p>
            <a:r>
              <a:rPr lang="en-US" sz="3600" b="1" u="sng">
                <a:latin typeface="Segoe UI" panose="020B0502040204020203" pitchFamily="34" charset="0"/>
                <a:cs typeface="Segoe UI" panose="020B0502040204020203" pitchFamily="34" charset="0"/>
              </a:rPr>
              <a:t>Decrease</a:t>
            </a:r>
            <a:r>
              <a:rPr lang="en-US" sz="3600" b="1">
                <a:latin typeface="Segoe UI" panose="020B0502040204020203" pitchFamily="34" charset="0"/>
                <a:cs typeface="Segoe UI" panose="020B0502040204020203" pitchFamily="34" charset="0"/>
              </a:rPr>
              <a:t> the percentage of</a:t>
            </a:r>
          </a:p>
          <a:p>
            <a:r>
              <a:rPr lang="en-US" sz="3600" b="1">
                <a:latin typeface="Segoe UI" panose="020B0502040204020203" pitchFamily="34" charset="0"/>
                <a:cs typeface="Segoe UI" panose="020B0502040204020203" pitchFamily="34" charset="0"/>
              </a:rPr>
              <a:t>adults with diabetes</a:t>
            </a:r>
            <a:endParaRPr lang="en-US" sz="3600" b="1" dirty="0">
              <a:latin typeface="Segoe UI" panose="020B0502040204020203" pitchFamily="34" charset="0"/>
              <a:cs typeface="Segoe UI" panose="020B0502040204020203" pitchFamily="34" charset="0"/>
            </a:endParaRPr>
          </a:p>
        </p:txBody>
      </p:sp>
      <p:sp>
        <p:nvSpPr>
          <p:cNvPr id="16" name="TextBox 15">
            <a:extLst>
              <a:ext uri="{FF2B5EF4-FFF2-40B4-BE49-F238E27FC236}">
                <a16:creationId xmlns:a16="http://schemas.microsoft.com/office/drawing/2014/main" id="{1DBC88D1-80A8-4BF0-B68D-79676B3AC633}"/>
              </a:ext>
            </a:extLst>
          </p:cNvPr>
          <p:cNvSpPr txBox="1"/>
          <p:nvPr/>
        </p:nvSpPr>
        <p:spPr>
          <a:xfrm>
            <a:off x="9809949" y="4750886"/>
            <a:ext cx="2062747" cy="492443"/>
          </a:xfrm>
          <a:prstGeom prst="rect">
            <a:avLst/>
          </a:prstGeom>
          <a:noFill/>
        </p:spPr>
        <p:txBody>
          <a:bodyPr wrap="square" lIns="0" tIns="0" rIns="0" bIns="0" rtlCol="0">
            <a:spAutoFit/>
          </a:bodyPr>
          <a:lstStyle/>
          <a:p>
            <a:r>
              <a:rPr lang="en-US" sz="1600" b="1">
                <a:solidFill>
                  <a:srgbClr val="1E9DD4"/>
                </a:solidFill>
                <a:latin typeface="Segoe UI" panose="020B0502040204020203" pitchFamily="34" charset="0"/>
                <a:cs typeface="Segoe UI" panose="020B0502040204020203" pitchFamily="34" charset="0"/>
              </a:rPr>
              <a:t>Healthy N.C. 2020 Target: 9% or below</a:t>
            </a:r>
          </a:p>
        </p:txBody>
      </p:sp>
      <p:pic>
        <p:nvPicPr>
          <p:cNvPr id="9" name="Picture 8" descr="A close up of a logo&#10;&#10;Description generated with very high confidence">
            <a:extLst>
              <a:ext uri="{FF2B5EF4-FFF2-40B4-BE49-F238E27FC236}">
                <a16:creationId xmlns:a16="http://schemas.microsoft.com/office/drawing/2014/main" id="{9261C3F9-E3C3-4A4A-B732-59BD9DAFE0C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349660" y="207914"/>
            <a:ext cx="1100510" cy="1100510"/>
          </a:xfrm>
          <a:prstGeom prst="rect">
            <a:avLst/>
          </a:prstGeom>
        </p:spPr>
      </p:pic>
      <p:sp>
        <p:nvSpPr>
          <p:cNvPr id="2" name="Rectangle 1">
            <a:extLst>
              <a:ext uri="{FF2B5EF4-FFF2-40B4-BE49-F238E27FC236}">
                <a16:creationId xmlns:a16="http://schemas.microsoft.com/office/drawing/2014/main" id="{920B14E7-ABDF-48F4-A8E1-5E84B0D2EE93}"/>
              </a:ext>
            </a:extLst>
          </p:cNvPr>
          <p:cNvSpPr/>
          <p:nvPr/>
        </p:nvSpPr>
        <p:spPr>
          <a:xfrm>
            <a:off x="2731626" y="5900906"/>
            <a:ext cx="8843057" cy="553998"/>
          </a:xfrm>
          <a:prstGeom prst="rect">
            <a:avLst/>
          </a:prstGeom>
        </p:spPr>
        <p:txBody>
          <a:bodyPr wrap="square">
            <a:spAutoFit/>
          </a:bodyPr>
          <a:lstStyle/>
          <a:p>
            <a:r>
              <a:rPr lang="en-US" sz="1500">
                <a:latin typeface="Segoe UI" panose="020B0502040204020203" pitchFamily="34" charset="0"/>
                <a:cs typeface="Segoe UI" panose="020B0502040204020203" pitchFamily="34" charset="0"/>
              </a:rPr>
              <a:t>*Data represent weighted percent of survey respondents from the 2017 Twin Counties Community Health Survey. </a:t>
            </a:r>
          </a:p>
        </p:txBody>
      </p:sp>
    </p:spTree>
    <p:extLst>
      <p:ext uri="{BB962C8B-B14F-4D97-AF65-F5344CB8AC3E}">
        <p14:creationId xmlns:p14="http://schemas.microsoft.com/office/powerpoint/2010/main" val="1609245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2057BDC-A27F-4203-BD0A-244496725FF3}"/>
              </a:ext>
            </a:extLst>
          </p:cNvPr>
          <p:cNvSpPr/>
          <p:nvPr/>
        </p:nvSpPr>
        <p:spPr>
          <a:xfrm>
            <a:off x="3540096" y="3275638"/>
            <a:ext cx="5744305" cy="2181416"/>
          </a:xfrm>
          <a:prstGeom prst="rect">
            <a:avLst/>
          </a:prstGeom>
          <a:solidFill>
            <a:srgbClr val="1E9DD4">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hart 5">
            <a:extLst>
              <a:ext uri="{FF2B5EF4-FFF2-40B4-BE49-F238E27FC236}">
                <a16:creationId xmlns:a16="http://schemas.microsoft.com/office/drawing/2014/main" id="{40469C05-34FE-4424-BECB-77D773382F48}"/>
              </a:ext>
            </a:extLst>
          </p:cNvPr>
          <p:cNvGraphicFramePr/>
          <p:nvPr>
            <p:extLst>
              <p:ext uri="{D42A27DB-BD31-4B8C-83A1-F6EECF244321}">
                <p14:modId xmlns:p14="http://schemas.microsoft.com/office/powerpoint/2010/main" val="4268357020"/>
              </p:ext>
            </p:extLst>
          </p:nvPr>
        </p:nvGraphicFramePr>
        <p:xfrm>
          <a:off x="3160905" y="1838749"/>
          <a:ext cx="6267076" cy="4178051"/>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1DBC88D1-80A8-4BF0-B68D-79676B3AC633}"/>
              </a:ext>
            </a:extLst>
          </p:cNvPr>
          <p:cNvSpPr txBox="1"/>
          <p:nvPr/>
        </p:nvSpPr>
        <p:spPr>
          <a:xfrm>
            <a:off x="9420587" y="3272817"/>
            <a:ext cx="1880459" cy="492443"/>
          </a:xfrm>
          <a:prstGeom prst="rect">
            <a:avLst/>
          </a:prstGeom>
          <a:noFill/>
        </p:spPr>
        <p:txBody>
          <a:bodyPr wrap="square" lIns="0" tIns="0" rIns="0" bIns="0" rtlCol="0">
            <a:spAutoFit/>
          </a:bodyPr>
          <a:lstStyle/>
          <a:p>
            <a:r>
              <a:rPr lang="en-US" sz="1600" b="1">
                <a:solidFill>
                  <a:srgbClr val="1E9DD4"/>
                </a:solidFill>
                <a:latin typeface="Segoe UI" panose="020B0502040204020203" pitchFamily="34" charset="0"/>
                <a:cs typeface="Segoe UI" panose="020B0502040204020203" pitchFamily="34" charset="0"/>
              </a:rPr>
              <a:t>Healthy N.C. 2020 Target: 22 or lower</a:t>
            </a:r>
          </a:p>
        </p:txBody>
      </p:sp>
      <p:sp>
        <p:nvSpPr>
          <p:cNvPr id="21" name="TextBox 20">
            <a:extLst>
              <a:ext uri="{FF2B5EF4-FFF2-40B4-BE49-F238E27FC236}">
                <a16:creationId xmlns:a16="http://schemas.microsoft.com/office/drawing/2014/main" id="{1F6CC3BE-7DC8-4013-8137-273E8CE4F3D5}"/>
              </a:ext>
            </a:extLst>
          </p:cNvPr>
          <p:cNvSpPr txBox="1"/>
          <p:nvPr/>
        </p:nvSpPr>
        <p:spPr>
          <a:xfrm>
            <a:off x="3174875" y="207784"/>
            <a:ext cx="6117957" cy="1538883"/>
          </a:xfrm>
          <a:prstGeom prst="rect">
            <a:avLst/>
          </a:prstGeom>
          <a:noFill/>
        </p:spPr>
        <p:txBody>
          <a:bodyPr wrap="none" rtlCol="0">
            <a:spAutoFit/>
          </a:bodyPr>
          <a:lstStyle/>
          <a:p>
            <a:r>
              <a:rPr lang="en-US" sz="3600" b="1" u="sng" dirty="0">
                <a:latin typeface="Segoe UI" panose="020B0502040204020203" pitchFamily="34" charset="0"/>
                <a:cs typeface="Segoe UI" panose="020B0502040204020203" pitchFamily="34" charset="0"/>
              </a:rPr>
              <a:t>Reduce</a:t>
            </a:r>
            <a:r>
              <a:rPr lang="en-US" sz="3600" b="1" dirty="0">
                <a:latin typeface="Segoe UI" panose="020B0502040204020203" pitchFamily="34" charset="0"/>
                <a:cs typeface="Segoe UI" panose="020B0502040204020203" pitchFamily="34" charset="0"/>
              </a:rPr>
              <a:t> </a:t>
            </a:r>
            <a:r>
              <a:rPr lang="en-US" sz="3600" b="1">
                <a:latin typeface="Segoe UI" panose="020B0502040204020203" pitchFamily="34" charset="0"/>
                <a:cs typeface="Segoe UI" panose="020B0502040204020203" pitchFamily="34" charset="0"/>
              </a:rPr>
              <a:t>the rate of new HIV</a:t>
            </a:r>
          </a:p>
          <a:p>
            <a:r>
              <a:rPr lang="en-US" sz="3600" b="1">
                <a:latin typeface="Segoe UI" panose="020B0502040204020203" pitchFamily="34" charset="0"/>
                <a:cs typeface="Segoe UI" panose="020B0502040204020203" pitchFamily="34" charset="0"/>
              </a:rPr>
              <a:t>infection diagnoses</a:t>
            </a:r>
            <a:endParaRPr lang="en-US" sz="3600" b="1" dirty="0">
              <a:latin typeface="Segoe UI" panose="020B0502040204020203" pitchFamily="34" charset="0"/>
              <a:cs typeface="Segoe UI" panose="020B0502040204020203" pitchFamily="34" charset="0"/>
            </a:endParaRPr>
          </a:p>
          <a:p>
            <a:r>
              <a:rPr lang="en-US" sz="2200" b="1" dirty="0">
                <a:latin typeface="Segoe UI" panose="020B0502040204020203" pitchFamily="34" charset="0"/>
                <a:cs typeface="Segoe UI" panose="020B0502040204020203" pitchFamily="34" charset="0"/>
              </a:rPr>
              <a:t>(per 100,000 population)</a:t>
            </a:r>
          </a:p>
        </p:txBody>
      </p:sp>
      <p:pic>
        <p:nvPicPr>
          <p:cNvPr id="8" name="Picture 7">
            <a:extLst>
              <a:ext uri="{FF2B5EF4-FFF2-40B4-BE49-F238E27FC236}">
                <a16:creationId xmlns:a16="http://schemas.microsoft.com/office/drawing/2014/main" id="{AC64731F-6FD5-4E3C-8C72-2826F2592B7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67498" y="219359"/>
            <a:ext cx="1029719" cy="1029719"/>
          </a:xfrm>
          <a:prstGeom prst="rect">
            <a:avLst/>
          </a:prstGeom>
        </p:spPr>
      </p:pic>
      <p:sp>
        <p:nvSpPr>
          <p:cNvPr id="9" name="TextBox 8">
            <a:extLst>
              <a:ext uri="{FF2B5EF4-FFF2-40B4-BE49-F238E27FC236}">
                <a16:creationId xmlns:a16="http://schemas.microsoft.com/office/drawing/2014/main" id="{61A5B0DD-52BB-401C-A5B6-9216E9F98927}"/>
              </a:ext>
            </a:extLst>
          </p:cNvPr>
          <p:cNvSpPr txBox="1"/>
          <p:nvPr/>
        </p:nvSpPr>
        <p:spPr>
          <a:xfrm>
            <a:off x="1932902" y="1150317"/>
            <a:ext cx="902811" cy="584775"/>
          </a:xfrm>
          <a:prstGeom prst="rect">
            <a:avLst/>
          </a:prstGeom>
          <a:noFill/>
        </p:spPr>
        <p:txBody>
          <a:bodyPr wrap="none" rtlCol="0">
            <a:spAutoFit/>
          </a:bodyPr>
          <a:lstStyle/>
          <a:p>
            <a:r>
              <a:rPr lang="en-US" sz="3200" b="1" dirty="0">
                <a:solidFill>
                  <a:schemeClr val="tx1">
                    <a:lumMod val="50000"/>
                    <a:lumOff val="50000"/>
                  </a:schemeClr>
                </a:solidFill>
                <a:latin typeface="Segoe UI" panose="020B0502040204020203" pitchFamily="34" charset="0"/>
                <a:cs typeface="Segoe UI" panose="020B0502040204020203" pitchFamily="34" charset="0"/>
              </a:rPr>
              <a:t>HIV</a:t>
            </a:r>
          </a:p>
        </p:txBody>
      </p:sp>
      <p:sp>
        <p:nvSpPr>
          <p:cNvPr id="10" name="TextBox 9">
            <a:extLst>
              <a:ext uri="{FF2B5EF4-FFF2-40B4-BE49-F238E27FC236}">
                <a16:creationId xmlns:a16="http://schemas.microsoft.com/office/drawing/2014/main" id="{C9801044-3836-485A-BFDF-271EB4177B35}"/>
              </a:ext>
            </a:extLst>
          </p:cNvPr>
          <p:cNvSpPr txBox="1"/>
          <p:nvPr/>
        </p:nvSpPr>
        <p:spPr>
          <a:xfrm rot="16200000">
            <a:off x="1209269" y="3587420"/>
            <a:ext cx="3524081" cy="307777"/>
          </a:xfrm>
          <a:prstGeom prst="rect">
            <a:avLst/>
          </a:prstGeom>
          <a:noFill/>
        </p:spPr>
        <p:txBody>
          <a:bodyPr wrap="square" rtlCol="0">
            <a:spAutoFit/>
          </a:bodyPr>
          <a:lstStyle/>
          <a:p>
            <a:pPr algn="ctr"/>
            <a:r>
              <a:rPr lang="en-US" sz="1400">
                <a:solidFill>
                  <a:schemeClr val="tx1">
                    <a:lumMod val="65000"/>
                    <a:lumOff val="35000"/>
                  </a:schemeClr>
                </a:solidFill>
                <a:latin typeface="Segoe UI" panose="020B0502040204020203" pitchFamily="34" charset="0"/>
                <a:cs typeface="Segoe UI" panose="020B0502040204020203" pitchFamily="34" charset="0"/>
              </a:rPr>
              <a:t>per 100,000 population</a:t>
            </a:r>
          </a:p>
        </p:txBody>
      </p:sp>
    </p:spTree>
    <p:extLst>
      <p:ext uri="{BB962C8B-B14F-4D97-AF65-F5344CB8AC3E}">
        <p14:creationId xmlns:p14="http://schemas.microsoft.com/office/powerpoint/2010/main" val="2507481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40469C05-34FE-4424-BECB-77D773382F48}"/>
              </a:ext>
            </a:extLst>
          </p:cNvPr>
          <p:cNvGraphicFramePr/>
          <p:nvPr>
            <p:extLst>
              <p:ext uri="{D42A27DB-BD31-4B8C-83A1-F6EECF244321}">
                <p14:modId xmlns:p14="http://schemas.microsoft.com/office/powerpoint/2010/main" val="2851258238"/>
              </p:ext>
            </p:extLst>
          </p:nvPr>
        </p:nvGraphicFramePr>
        <p:xfrm>
          <a:off x="3427119" y="2074842"/>
          <a:ext cx="6267076" cy="4178051"/>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a:extLst>
              <a:ext uri="{FF2B5EF4-FFF2-40B4-BE49-F238E27FC236}">
                <a16:creationId xmlns:a16="http://schemas.microsoft.com/office/drawing/2014/main" id="{D2057BDC-A27F-4203-BD0A-244496725FF3}"/>
              </a:ext>
            </a:extLst>
          </p:cNvPr>
          <p:cNvSpPr/>
          <p:nvPr/>
        </p:nvSpPr>
        <p:spPr>
          <a:xfrm>
            <a:off x="3981096" y="2228251"/>
            <a:ext cx="5579591" cy="1359362"/>
          </a:xfrm>
          <a:prstGeom prst="rect">
            <a:avLst/>
          </a:prstGeom>
          <a:solidFill>
            <a:srgbClr val="1E9DD4">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8860EA9-315E-4CEB-9E28-99421E565272}"/>
              </a:ext>
            </a:extLst>
          </p:cNvPr>
          <p:cNvSpPr txBox="1"/>
          <p:nvPr/>
        </p:nvSpPr>
        <p:spPr>
          <a:xfrm>
            <a:off x="3415447" y="207914"/>
            <a:ext cx="6210162" cy="1754326"/>
          </a:xfrm>
          <a:prstGeom prst="rect">
            <a:avLst/>
          </a:prstGeom>
          <a:noFill/>
        </p:spPr>
        <p:txBody>
          <a:bodyPr wrap="none" rtlCol="0">
            <a:spAutoFit/>
          </a:bodyPr>
          <a:lstStyle/>
          <a:p>
            <a:r>
              <a:rPr lang="en-US" sz="3600" b="1" u="sng" dirty="0">
                <a:latin typeface="Segoe UI" panose="020B0502040204020203" pitchFamily="34" charset="0"/>
                <a:cs typeface="Segoe UI" panose="020B0502040204020203" pitchFamily="34" charset="0"/>
              </a:rPr>
              <a:t>Increase</a:t>
            </a:r>
            <a:r>
              <a:rPr lang="en-US" sz="3600" b="1" dirty="0">
                <a:latin typeface="Segoe UI" panose="020B0502040204020203" pitchFamily="34" charset="0"/>
                <a:cs typeface="Segoe UI" panose="020B0502040204020203" pitchFamily="34" charset="0"/>
              </a:rPr>
              <a:t> the percentage of </a:t>
            </a:r>
          </a:p>
          <a:p>
            <a:r>
              <a:rPr lang="en-US" sz="3600" b="1">
                <a:latin typeface="Segoe UI" panose="020B0502040204020203" pitchFamily="34" charset="0"/>
                <a:cs typeface="Segoe UI" panose="020B0502040204020203" pitchFamily="34" charset="0"/>
              </a:rPr>
              <a:t>adults meeting CDC aerobic</a:t>
            </a:r>
          </a:p>
          <a:p>
            <a:r>
              <a:rPr lang="en-US" sz="3600" b="1">
                <a:latin typeface="Segoe UI" panose="020B0502040204020203" pitchFamily="34" charset="0"/>
                <a:cs typeface="Segoe UI" panose="020B0502040204020203" pitchFamily="34" charset="0"/>
              </a:rPr>
              <a:t>recommendations</a:t>
            </a:r>
            <a:endParaRPr lang="en-US" sz="3600" b="1" dirty="0">
              <a:latin typeface="Segoe UI" panose="020B0502040204020203" pitchFamily="34" charset="0"/>
              <a:cs typeface="Segoe UI" panose="020B0502040204020203" pitchFamily="34" charset="0"/>
            </a:endParaRPr>
          </a:p>
        </p:txBody>
      </p:sp>
      <p:sp>
        <p:nvSpPr>
          <p:cNvPr id="16" name="TextBox 15">
            <a:extLst>
              <a:ext uri="{FF2B5EF4-FFF2-40B4-BE49-F238E27FC236}">
                <a16:creationId xmlns:a16="http://schemas.microsoft.com/office/drawing/2014/main" id="{1DBC88D1-80A8-4BF0-B68D-79676B3AC633}"/>
              </a:ext>
            </a:extLst>
          </p:cNvPr>
          <p:cNvSpPr txBox="1"/>
          <p:nvPr/>
        </p:nvSpPr>
        <p:spPr>
          <a:xfrm>
            <a:off x="9717354" y="3137188"/>
            <a:ext cx="2062747" cy="492443"/>
          </a:xfrm>
          <a:prstGeom prst="rect">
            <a:avLst/>
          </a:prstGeom>
          <a:noFill/>
        </p:spPr>
        <p:txBody>
          <a:bodyPr wrap="square" lIns="0" tIns="0" rIns="0" bIns="0" rtlCol="0">
            <a:spAutoFit/>
          </a:bodyPr>
          <a:lstStyle/>
          <a:p>
            <a:r>
              <a:rPr lang="en-US" sz="1600" b="1">
                <a:solidFill>
                  <a:srgbClr val="1E9DD4"/>
                </a:solidFill>
                <a:latin typeface="Segoe UI" panose="020B0502040204020203" pitchFamily="34" charset="0"/>
                <a:cs typeface="Segoe UI" panose="020B0502040204020203" pitchFamily="34" charset="0"/>
              </a:rPr>
              <a:t>Healthy N.C. 2020 Target: 61% or above</a:t>
            </a:r>
          </a:p>
        </p:txBody>
      </p:sp>
      <p:pic>
        <p:nvPicPr>
          <p:cNvPr id="9" name="Picture 8" descr="A close up of a logo&#10;&#10;Description generated with very high confidence">
            <a:extLst>
              <a:ext uri="{FF2B5EF4-FFF2-40B4-BE49-F238E27FC236}">
                <a16:creationId xmlns:a16="http://schemas.microsoft.com/office/drawing/2014/main" id="{A0C410A3-DF2E-4CAF-AE81-FDD72DEABF7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25326" y="370390"/>
            <a:ext cx="1235579" cy="1235579"/>
          </a:xfrm>
          <a:prstGeom prst="rect">
            <a:avLst/>
          </a:prstGeom>
        </p:spPr>
      </p:pic>
      <p:sp>
        <p:nvSpPr>
          <p:cNvPr id="8" name="Rectangle 7">
            <a:extLst>
              <a:ext uri="{FF2B5EF4-FFF2-40B4-BE49-F238E27FC236}">
                <a16:creationId xmlns:a16="http://schemas.microsoft.com/office/drawing/2014/main" id="{34AAE25F-166C-4F6F-87FB-07067841F188}"/>
              </a:ext>
            </a:extLst>
          </p:cNvPr>
          <p:cNvSpPr/>
          <p:nvPr/>
        </p:nvSpPr>
        <p:spPr>
          <a:xfrm>
            <a:off x="1925326" y="6383946"/>
            <a:ext cx="9695656" cy="323165"/>
          </a:xfrm>
          <a:prstGeom prst="rect">
            <a:avLst/>
          </a:prstGeom>
        </p:spPr>
        <p:txBody>
          <a:bodyPr wrap="square">
            <a:spAutoFit/>
          </a:bodyPr>
          <a:lstStyle/>
          <a:p>
            <a:r>
              <a:rPr lang="en-US" sz="1500">
                <a:latin typeface="Segoe UI" panose="020B0502040204020203" pitchFamily="34" charset="0"/>
                <a:cs typeface="Segoe UI" panose="020B0502040204020203" pitchFamily="34" charset="0"/>
              </a:rPr>
              <a:t>*Data represent weighted percent of survey respondents from the 2017 Twin Counties Community Health Survey. </a:t>
            </a:r>
          </a:p>
        </p:txBody>
      </p:sp>
    </p:spTree>
    <p:extLst>
      <p:ext uri="{BB962C8B-B14F-4D97-AF65-F5344CB8AC3E}">
        <p14:creationId xmlns:p14="http://schemas.microsoft.com/office/powerpoint/2010/main" val="3619145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2057BDC-A27F-4203-BD0A-244496725FF3}"/>
              </a:ext>
            </a:extLst>
          </p:cNvPr>
          <p:cNvSpPr/>
          <p:nvPr/>
        </p:nvSpPr>
        <p:spPr>
          <a:xfrm>
            <a:off x="3540096" y="4062714"/>
            <a:ext cx="5744305" cy="1382764"/>
          </a:xfrm>
          <a:prstGeom prst="rect">
            <a:avLst/>
          </a:prstGeom>
          <a:solidFill>
            <a:srgbClr val="1E9DD4">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hart 5">
            <a:extLst>
              <a:ext uri="{FF2B5EF4-FFF2-40B4-BE49-F238E27FC236}">
                <a16:creationId xmlns:a16="http://schemas.microsoft.com/office/drawing/2014/main" id="{40469C05-34FE-4424-BECB-77D773382F48}"/>
              </a:ext>
            </a:extLst>
          </p:cNvPr>
          <p:cNvGraphicFramePr/>
          <p:nvPr>
            <p:extLst>
              <p:ext uri="{D42A27DB-BD31-4B8C-83A1-F6EECF244321}">
                <p14:modId xmlns:p14="http://schemas.microsoft.com/office/powerpoint/2010/main" val="2640804142"/>
              </p:ext>
            </p:extLst>
          </p:nvPr>
        </p:nvGraphicFramePr>
        <p:xfrm>
          <a:off x="3160905" y="1827173"/>
          <a:ext cx="6267076" cy="4178051"/>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1DBC88D1-80A8-4BF0-B68D-79676B3AC633}"/>
              </a:ext>
            </a:extLst>
          </p:cNvPr>
          <p:cNvSpPr txBox="1"/>
          <p:nvPr/>
        </p:nvSpPr>
        <p:spPr>
          <a:xfrm>
            <a:off x="9420587" y="4059893"/>
            <a:ext cx="1880459" cy="492443"/>
          </a:xfrm>
          <a:prstGeom prst="rect">
            <a:avLst/>
          </a:prstGeom>
          <a:noFill/>
        </p:spPr>
        <p:txBody>
          <a:bodyPr wrap="square" lIns="0" tIns="0" rIns="0" bIns="0" rtlCol="0">
            <a:spAutoFit/>
          </a:bodyPr>
          <a:lstStyle/>
          <a:p>
            <a:r>
              <a:rPr lang="en-US" sz="1600" b="1">
                <a:solidFill>
                  <a:srgbClr val="1E9DD4"/>
                </a:solidFill>
                <a:latin typeface="Segoe UI" panose="020B0502040204020203" pitchFamily="34" charset="0"/>
                <a:cs typeface="Segoe UI" panose="020B0502040204020203" pitchFamily="34" charset="0"/>
              </a:rPr>
              <a:t>Healthy N.C. 2020 Target: 14 or lower</a:t>
            </a:r>
          </a:p>
        </p:txBody>
      </p:sp>
      <p:sp>
        <p:nvSpPr>
          <p:cNvPr id="21" name="TextBox 20">
            <a:extLst>
              <a:ext uri="{FF2B5EF4-FFF2-40B4-BE49-F238E27FC236}">
                <a16:creationId xmlns:a16="http://schemas.microsoft.com/office/drawing/2014/main" id="{1F6CC3BE-7DC8-4013-8137-273E8CE4F3D5}"/>
              </a:ext>
            </a:extLst>
          </p:cNvPr>
          <p:cNvSpPr txBox="1"/>
          <p:nvPr/>
        </p:nvSpPr>
        <p:spPr>
          <a:xfrm>
            <a:off x="3174875" y="207784"/>
            <a:ext cx="6118726" cy="1538883"/>
          </a:xfrm>
          <a:prstGeom prst="rect">
            <a:avLst/>
          </a:prstGeom>
          <a:noFill/>
        </p:spPr>
        <p:txBody>
          <a:bodyPr wrap="none" rtlCol="0">
            <a:spAutoFit/>
          </a:bodyPr>
          <a:lstStyle/>
          <a:p>
            <a:r>
              <a:rPr lang="en-US" sz="3600" b="1" u="sng" dirty="0">
                <a:latin typeface="Segoe UI" panose="020B0502040204020203" pitchFamily="34" charset="0"/>
                <a:cs typeface="Segoe UI" panose="020B0502040204020203" pitchFamily="34" charset="0"/>
              </a:rPr>
              <a:t>Reduce</a:t>
            </a:r>
            <a:r>
              <a:rPr lang="en-US" sz="3600" b="1" dirty="0">
                <a:latin typeface="Segoe UI" panose="020B0502040204020203" pitchFamily="34" charset="0"/>
                <a:cs typeface="Segoe UI" panose="020B0502040204020203" pitchFamily="34" charset="0"/>
              </a:rPr>
              <a:t> </a:t>
            </a:r>
            <a:r>
              <a:rPr lang="en-US" sz="3600" b="1">
                <a:latin typeface="Segoe UI" panose="020B0502040204020203" pitchFamily="34" charset="0"/>
                <a:cs typeface="Segoe UI" panose="020B0502040204020203" pitchFamily="34" charset="0"/>
              </a:rPr>
              <a:t>the pneumonia and</a:t>
            </a:r>
          </a:p>
          <a:p>
            <a:r>
              <a:rPr lang="en-US" sz="3600" b="1">
                <a:latin typeface="Segoe UI" panose="020B0502040204020203" pitchFamily="34" charset="0"/>
                <a:cs typeface="Segoe UI" panose="020B0502040204020203" pitchFamily="34" charset="0"/>
              </a:rPr>
              <a:t>influenza mortality rate</a:t>
            </a:r>
            <a:endParaRPr lang="en-US" sz="3600" b="1" dirty="0">
              <a:latin typeface="Segoe UI" panose="020B0502040204020203" pitchFamily="34" charset="0"/>
              <a:cs typeface="Segoe UI" panose="020B0502040204020203" pitchFamily="34" charset="0"/>
            </a:endParaRPr>
          </a:p>
          <a:p>
            <a:r>
              <a:rPr lang="en-US" sz="2200" b="1" dirty="0">
                <a:latin typeface="Segoe UI" panose="020B0502040204020203" pitchFamily="34" charset="0"/>
                <a:cs typeface="Segoe UI" panose="020B0502040204020203" pitchFamily="34" charset="0"/>
              </a:rPr>
              <a:t>(per 100,000 population)</a:t>
            </a:r>
          </a:p>
        </p:txBody>
      </p:sp>
      <p:sp>
        <p:nvSpPr>
          <p:cNvPr id="7" name="TextBox 6">
            <a:extLst>
              <a:ext uri="{FF2B5EF4-FFF2-40B4-BE49-F238E27FC236}">
                <a16:creationId xmlns:a16="http://schemas.microsoft.com/office/drawing/2014/main" id="{32ACA625-9AB3-466B-9C55-FF0DEC619369}"/>
              </a:ext>
            </a:extLst>
          </p:cNvPr>
          <p:cNvSpPr txBox="1"/>
          <p:nvPr/>
        </p:nvSpPr>
        <p:spPr>
          <a:xfrm rot="16200000">
            <a:off x="1209269" y="3552703"/>
            <a:ext cx="3524081" cy="307777"/>
          </a:xfrm>
          <a:prstGeom prst="rect">
            <a:avLst/>
          </a:prstGeom>
          <a:noFill/>
        </p:spPr>
        <p:txBody>
          <a:bodyPr wrap="square" rtlCol="0">
            <a:spAutoFit/>
          </a:bodyPr>
          <a:lstStyle/>
          <a:p>
            <a:pPr algn="ctr"/>
            <a:r>
              <a:rPr lang="en-US" sz="1400">
                <a:solidFill>
                  <a:schemeClr val="tx1">
                    <a:lumMod val="65000"/>
                    <a:lumOff val="35000"/>
                  </a:schemeClr>
                </a:solidFill>
                <a:latin typeface="Segoe UI" panose="020B0502040204020203" pitchFamily="34" charset="0"/>
                <a:cs typeface="Segoe UI" panose="020B0502040204020203" pitchFamily="34" charset="0"/>
              </a:rPr>
              <a:t>per 100,000 population</a:t>
            </a:r>
          </a:p>
        </p:txBody>
      </p:sp>
      <p:pic>
        <p:nvPicPr>
          <p:cNvPr id="14" name="Picture 13" descr="A close up of a logo&#10;&#10;Description generated with high confidence">
            <a:extLst>
              <a:ext uri="{FF2B5EF4-FFF2-40B4-BE49-F238E27FC236}">
                <a16:creationId xmlns:a16="http://schemas.microsoft.com/office/drawing/2014/main" id="{F1652198-AA67-4F0C-BA20-43F89D9A39C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37840" y="361278"/>
            <a:ext cx="1132265" cy="1132265"/>
          </a:xfrm>
          <a:prstGeom prst="rect">
            <a:avLst/>
          </a:prstGeom>
        </p:spPr>
      </p:pic>
    </p:spTree>
    <p:extLst>
      <p:ext uri="{BB962C8B-B14F-4D97-AF65-F5344CB8AC3E}">
        <p14:creationId xmlns:p14="http://schemas.microsoft.com/office/powerpoint/2010/main" val="2766501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3D171-C932-410B-A35F-8748C80D18D1}"/>
              </a:ext>
            </a:extLst>
          </p:cNvPr>
          <p:cNvSpPr>
            <a:spLocks noGrp="1"/>
          </p:cNvSpPr>
          <p:nvPr>
            <p:ph type="title"/>
          </p:nvPr>
        </p:nvSpPr>
        <p:spPr/>
        <p:txBody>
          <a:bodyPr>
            <a:normAutofit/>
          </a:bodyPr>
          <a:lstStyle/>
          <a:p>
            <a:r>
              <a:rPr lang="en-US" sz="6000" b="1" dirty="0">
                <a:latin typeface="Segoe UI" panose="020B0502040204020203" pitchFamily="34" charset="0"/>
                <a:cs typeface="Segoe UI" panose="020B0502040204020203" pitchFamily="34" charset="0"/>
              </a:rPr>
              <a:t>How to Use</a:t>
            </a:r>
          </a:p>
        </p:txBody>
      </p:sp>
      <p:sp>
        <p:nvSpPr>
          <p:cNvPr id="3" name="Content Placeholder 2">
            <a:extLst>
              <a:ext uri="{FF2B5EF4-FFF2-40B4-BE49-F238E27FC236}">
                <a16:creationId xmlns:a16="http://schemas.microsoft.com/office/drawing/2014/main" id="{16A0947F-9295-40E9-BCEC-D7CF11D93295}"/>
              </a:ext>
            </a:extLst>
          </p:cNvPr>
          <p:cNvSpPr>
            <a:spLocks noGrp="1"/>
          </p:cNvSpPr>
          <p:nvPr>
            <p:ph idx="1"/>
          </p:nvPr>
        </p:nvSpPr>
        <p:spPr/>
        <p:txBody>
          <a:bodyPr/>
          <a:lstStyle/>
          <a:p>
            <a:pPr marL="0" indent="0">
              <a:buNone/>
            </a:pPr>
            <a:r>
              <a:rPr lang="en-US" dirty="0"/>
              <a:t>Welcome to the Twin Counties Partnership for Healthier Communities Slide Deck of Visuals and Logos! In it, you will find visual representations of data and graphics created for the Partnership. The data source is given in the notes section of each slide. </a:t>
            </a:r>
          </a:p>
        </p:txBody>
      </p:sp>
    </p:spTree>
    <p:extLst>
      <p:ext uri="{BB962C8B-B14F-4D97-AF65-F5344CB8AC3E}">
        <p14:creationId xmlns:p14="http://schemas.microsoft.com/office/powerpoint/2010/main" val="3087705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C39BD-7B3C-421D-9E14-986046D98399}"/>
              </a:ext>
            </a:extLst>
          </p:cNvPr>
          <p:cNvSpPr>
            <a:spLocks noGrp="1"/>
          </p:cNvSpPr>
          <p:nvPr>
            <p:ph type="title"/>
          </p:nvPr>
        </p:nvSpPr>
        <p:spPr/>
        <p:txBody>
          <a:bodyPr>
            <a:normAutofit/>
          </a:bodyPr>
          <a:lstStyle/>
          <a:p>
            <a:r>
              <a:rPr lang="en-US" sz="6000" b="1" dirty="0">
                <a:latin typeface="Segoe UI" panose="020B0502040204020203" pitchFamily="34" charset="0"/>
                <a:cs typeface="Segoe UI" panose="020B0502040204020203" pitchFamily="34" charset="0"/>
              </a:rPr>
              <a:t>Logos</a:t>
            </a:r>
          </a:p>
        </p:txBody>
      </p:sp>
      <p:sp>
        <p:nvSpPr>
          <p:cNvPr id="3" name="Content Placeholder 2">
            <a:extLst>
              <a:ext uri="{FF2B5EF4-FFF2-40B4-BE49-F238E27FC236}">
                <a16:creationId xmlns:a16="http://schemas.microsoft.com/office/drawing/2014/main" id="{774ED309-B5B5-4066-833E-D567F9E172A8}"/>
              </a:ext>
            </a:extLst>
          </p:cNvPr>
          <p:cNvSpPr>
            <a:spLocks noGrp="1"/>
          </p:cNvSpPr>
          <p:nvPr>
            <p:ph idx="1"/>
          </p:nvPr>
        </p:nvSpPr>
        <p:spPr>
          <a:xfrm>
            <a:off x="838200" y="1551008"/>
            <a:ext cx="10515600" cy="5308286"/>
          </a:xfrm>
        </p:spPr>
        <p:txBody>
          <a:bodyPr>
            <a:normAutofit fontScale="47500" lnSpcReduction="20000"/>
          </a:bodyPr>
          <a:lstStyle/>
          <a:p>
            <a:pPr marL="0" indent="0">
              <a:buNone/>
            </a:pPr>
            <a:r>
              <a:rPr lang="en-US" sz="5100" dirty="0"/>
              <a:t>Guidelines for Logo Use </a:t>
            </a:r>
          </a:p>
          <a:p>
            <a:pPr marL="0" indent="0">
              <a:buNone/>
            </a:pPr>
            <a:r>
              <a:rPr lang="en-US" sz="2900" i="1" dirty="0"/>
              <a:t>This information is also provided as a separate Word document within the Toolkit.</a:t>
            </a:r>
          </a:p>
          <a:p>
            <a:pPr marL="0" indent="0">
              <a:buNone/>
            </a:pPr>
            <a:endParaRPr lang="en-US" sz="1800" i="1" dirty="0"/>
          </a:p>
          <a:p>
            <a:pPr marL="0" indent="0">
              <a:buNone/>
            </a:pPr>
            <a:r>
              <a:rPr lang="en-US" sz="3300" dirty="0"/>
              <a:t>The logo for the Twin Counties Partnership for Healthier Communities is available for member agencies to use. The Partnership requests that member agencies adhere to the following guidelines when using the Partnership logo: </a:t>
            </a:r>
          </a:p>
          <a:p>
            <a:pPr marL="0" lvl="0" indent="0">
              <a:buNone/>
            </a:pPr>
            <a:r>
              <a:rPr lang="en-US" sz="3300" dirty="0"/>
              <a:t>1. The Partnership logo was created specifically for the Partnership and is the property of the Partnership. </a:t>
            </a:r>
          </a:p>
          <a:p>
            <a:pPr marL="0" lvl="0" indent="0">
              <a:buNone/>
            </a:pPr>
            <a:r>
              <a:rPr lang="en-US" sz="3300" dirty="0"/>
              <a:t>2. The logo is designed to be used to promote work that the Partnership is doing. If the Partnership is collaborating with one or more agencies, it is appropriate for the Partnership logo to be displayed next to the logo(s) of the other agencies. </a:t>
            </a:r>
          </a:p>
          <a:p>
            <a:pPr lvl="1"/>
            <a:r>
              <a:rPr lang="en-US" sz="2900" i="1" dirty="0"/>
              <a:t>Note: if the Partnership is not directly involved with the work, </a:t>
            </a:r>
            <a:r>
              <a:rPr lang="en-US" sz="2900" i="1" u="sng" dirty="0"/>
              <a:t>do not</a:t>
            </a:r>
            <a:r>
              <a:rPr lang="en-US" sz="2900" i="1" dirty="0"/>
              <a:t> use the Partnership logo in any materials promoting the work. </a:t>
            </a:r>
            <a:endParaRPr lang="en-US" sz="2900" dirty="0"/>
          </a:p>
          <a:p>
            <a:pPr marL="0" lvl="0" indent="0">
              <a:buNone/>
            </a:pPr>
            <a:r>
              <a:rPr lang="en-US" sz="3300" dirty="0"/>
              <a:t>3. There are a variety of sizes and colors available for member agency use. Please make use of what is available and do not alter the shape, color, or fonts of any of the logos. This includes: </a:t>
            </a:r>
          </a:p>
          <a:p>
            <a:pPr lvl="1"/>
            <a:r>
              <a:rPr lang="en-US" sz="2900" dirty="0"/>
              <a:t>Changing the color palette</a:t>
            </a:r>
          </a:p>
          <a:p>
            <a:pPr lvl="1"/>
            <a:r>
              <a:rPr lang="en-US" sz="2900" dirty="0"/>
              <a:t>Switching the order of the colors on the logo</a:t>
            </a:r>
          </a:p>
          <a:p>
            <a:pPr lvl="1"/>
            <a:r>
              <a:rPr lang="en-US" sz="2900" dirty="0"/>
              <a:t>Rearranging elements of the logo</a:t>
            </a:r>
          </a:p>
          <a:p>
            <a:pPr lvl="1"/>
            <a:r>
              <a:rPr lang="en-US" sz="2900" dirty="0"/>
              <a:t>Distorting the logo through stretching or alteration of the proportions </a:t>
            </a:r>
          </a:p>
          <a:p>
            <a:pPr marL="0" lvl="0" indent="0">
              <a:buNone/>
            </a:pPr>
            <a:r>
              <a:rPr lang="en-US" sz="3300" dirty="0"/>
              <a:t>4. As a courtesy, please allow the Partnership 3C Work Group to review any promotional material that contains the logo and a description of the Partnership. You may send documents for review to Becky Copeland, Partnership Coordinator, at </a:t>
            </a:r>
            <a:r>
              <a:rPr lang="en-US" sz="3300" u="sng" dirty="0">
                <a:hlinkClick r:id="rId2"/>
              </a:rPr>
              <a:t>rlcopeland@nhcs.org</a:t>
            </a:r>
            <a:r>
              <a:rPr lang="en-US" sz="3300" dirty="0"/>
              <a:t>.   </a:t>
            </a:r>
          </a:p>
          <a:p>
            <a:pPr marL="0" indent="0">
              <a:buNone/>
            </a:pPr>
            <a:r>
              <a:rPr lang="en-US" sz="3300" dirty="0"/>
              <a:t>If you have any questions regarding communication and logo usage, please reach out to Becky Copeland at </a:t>
            </a:r>
            <a:r>
              <a:rPr lang="en-US" sz="3300" u="sng" dirty="0">
                <a:hlinkClick r:id="rId2"/>
              </a:rPr>
              <a:t>rlcopeland@nhcs.org</a:t>
            </a:r>
            <a:r>
              <a:rPr lang="en-US" sz="3300" dirty="0"/>
              <a:t>. </a:t>
            </a:r>
          </a:p>
          <a:p>
            <a:pPr marL="0" indent="0">
              <a:buNone/>
            </a:pPr>
            <a:r>
              <a:rPr lang="en-US" sz="1800" i="1" dirty="0"/>
              <a:t> </a:t>
            </a:r>
          </a:p>
        </p:txBody>
      </p:sp>
    </p:spTree>
    <p:extLst>
      <p:ext uri="{BB962C8B-B14F-4D97-AF65-F5344CB8AC3E}">
        <p14:creationId xmlns:p14="http://schemas.microsoft.com/office/powerpoint/2010/main" val="1118317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Segoe UI" panose="020B0502040204020203" pitchFamily="34" charset="0"/>
                <a:cs typeface="Segoe UI" panose="020B0502040204020203" pitchFamily="34" charset="0"/>
              </a:rPr>
              <a:t>Logo Descriptions</a:t>
            </a:r>
            <a:br>
              <a:rPr lang="en-US" b="1" dirty="0">
                <a:latin typeface="Segoe UI" panose="020B0502040204020203" pitchFamily="34" charset="0"/>
                <a:cs typeface="Segoe UI" panose="020B0502040204020203" pitchFamily="34" charset="0"/>
              </a:rPr>
            </a:br>
            <a:r>
              <a:rPr lang="en-US" sz="2000" dirty="0">
                <a:latin typeface="Segoe UI" panose="020B0502040204020203" pitchFamily="34" charset="0"/>
                <a:cs typeface="Segoe UI" panose="020B0502040204020203" pitchFamily="34" charset="0"/>
              </a:rPr>
              <a:t>In addition to the logos on the next slide, the original files of the logos are available through the Partnership. Contact the Partnership Coordinator, </a:t>
            </a:r>
            <a:r>
              <a:rPr lang="en-US" sz="2200" dirty="0">
                <a:latin typeface="Segoe UI" panose="020B0502040204020203" pitchFamily="34" charset="0"/>
                <a:cs typeface="Segoe UI" panose="020B0502040204020203" pitchFamily="34" charset="0"/>
              </a:rPr>
              <a:t>Becky Copeland at </a:t>
            </a:r>
            <a:r>
              <a:rPr lang="en-US" sz="2200" u="sng" dirty="0">
                <a:latin typeface="Segoe UI" panose="020B0502040204020203" pitchFamily="34" charset="0"/>
                <a:cs typeface="Segoe UI" panose="020B0502040204020203" pitchFamily="34" charset="0"/>
                <a:hlinkClick r:id="rId2"/>
              </a:rPr>
              <a:t>rlcopeland@nhcs.org</a:t>
            </a:r>
            <a:r>
              <a:rPr lang="en-US" sz="2200" u="sng" dirty="0">
                <a:latin typeface="Segoe UI" panose="020B0502040204020203" pitchFamily="34" charset="0"/>
                <a:cs typeface="Segoe UI" panose="020B0502040204020203" pitchFamily="34" charset="0"/>
              </a:rPr>
              <a:t>,</a:t>
            </a:r>
            <a:r>
              <a:rPr lang="en-US" sz="2000" dirty="0">
                <a:latin typeface="Segoe UI" panose="020B0502040204020203" pitchFamily="34" charset="0"/>
                <a:cs typeface="Segoe UI" panose="020B0502040204020203" pitchFamily="34" charset="0"/>
              </a:rPr>
              <a:t> for these files.  </a:t>
            </a:r>
            <a:endParaRPr lang="en-US" dirty="0">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838200" y="1914525"/>
            <a:ext cx="10515600" cy="4578350"/>
          </a:xfrm>
        </p:spPr>
        <p:txBody>
          <a:bodyPr>
            <a:normAutofit fontScale="77500" lnSpcReduction="20000"/>
          </a:bodyPr>
          <a:lstStyle/>
          <a:p>
            <a:pPr marL="0" indent="0">
              <a:buNone/>
            </a:pPr>
            <a:r>
              <a:rPr lang="en-US" u="sng" dirty="0">
                <a:latin typeface="Segoe UI" panose="020B0502040204020203" pitchFamily="34" charset="0"/>
                <a:cs typeface="Segoe UI" panose="020B0502040204020203" pitchFamily="34" charset="0"/>
              </a:rPr>
              <a:t>Partnership Logo with Text</a:t>
            </a:r>
            <a:endParaRPr lang="en-US" dirty="0">
              <a:latin typeface="Segoe UI" panose="020B0502040204020203" pitchFamily="34" charset="0"/>
              <a:cs typeface="Segoe UI" panose="020B0502040204020203" pitchFamily="34" charset="0"/>
            </a:endParaRPr>
          </a:p>
          <a:p>
            <a:pPr lvl="1"/>
            <a:r>
              <a:rPr lang="en-US" i="1" dirty="0">
                <a:latin typeface="Segoe UI" panose="020B0502040204020203" pitchFamily="34" charset="0"/>
                <a:cs typeface="Segoe UI" panose="020B0502040204020203" pitchFamily="34" charset="0"/>
              </a:rPr>
              <a:t>tcphc-rgb.jpg</a:t>
            </a:r>
            <a:r>
              <a:rPr lang="en-US" dirty="0">
                <a:latin typeface="Segoe UI" panose="020B0502040204020203" pitchFamily="34" charset="0"/>
                <a:cs typeface="Segoe UI" panose="020B0502040204020203" pitchFamily="34" charset="0"/>
              </a:rPr>
              <a:t>: 3600 x 3600 pixels, 1.4MB</a:t>
            </a:r>
          </a:p>
          <a:p>
            <a:pPr lvl="2"/>
            <a:r>
              <a:rPr lang="en-US" dirty="0">
                <a:latin typeface="Segoe UI" panose="020B0502040204020203" pitchFamily="34" charset="0"/>
                <a:cs typeface="Segoe UI" panose="020B0502040204020203" pitchFamily="34" charset="0"/>
              </a:rPr>
              <a:t>This figure has a high resolution in a small, compressed file size (JPEG), and is ideal for insertion into web content, reports and other documents</a:t>
            </a:r>
          </a:p>
          <a:p>
            <a:pPr lvl="1"/>
            <a:r>
              <a:rPr lang="en-US" i="1" dirty="0">
                <a:latin typeface="Segoe UI" panose="020B0502040204020203" pitchFamily="34" charset="0"/>
                <a:cs typeface="Segoe UI" panose="020B0502040204020203" pitchFamily="34" charset="0"/>
              </a:rPr>
              <a:t>tcphc-rgb.png</a:t>
            </a:r>
            <a:r>
              <a:rPr lang="en-US" dirty="0">
                <a:latin typeface="Segoe UI" panose="020B0502040204020203" pitchFamily="34" charset="0"/>
                <a:cs typeface="Segoe UI" panose="020B0502040204020203" pitchFamily="34" charset="0"/>
              </a:rPr>
              <a:t>:</a:t>
            </a:r>
            <a:r>
              <a:rPr lang="en-US" i="1" dirty="0">
                <a:latin typeface="Segoe UI" panose="020B0502040204020203" pitchFamily="34" charset="0"/>
                <a:cs typeface="Segoe UI" panose="020B0502040204020203" pitchFamily="34" charset="0"/>
              </a:rPr>
              <a:t> </a:t>
            </a:r>
            <a:r>
              <a:rPr lang="en-US" dirty="0">
                <a:latin typeface="Segoe UI" panose="020B0502040204020203" pitchFamily="34" charset="0"/>
                <a:cs typeface="Segoe UI" panose="020B0502040204020203" pitchFamily="34" charset="0"/>
              </a:rPr>
              <a:t>3600 x 3600 pixels, 50.7MB</a:t>
            </a:r>
          </a:p>
          <a:p>
            <a:pPr lvl="2"/>
            <a:r>
              <a:rPr lang="en-US" dirty="0">
                <a:latin typeface="Segoe UI" panose="020B0502040204020203" pitchFamily="34" charset="0"/>
                <a:cs typeface="Segoe UI" panose="020B0502040204020203" pitchFamily="34" charset="0"/>
              </a:rPr>
              <a:t>This figure has a high resolution in a larger file size with a transparent background, and is ideal for graphic design tasks where very high resolution images are necessary</a:t>
            </a:r>
          </a:p>
          <a:p>
            <a:pPr lvl="1"/>
            <a:r>
              <a:rPr lang="en-US" i="1" dirty="0">
                <a:latin typeface="Segoe UI" panose="020B0502040204020203" pitchFamily="34" charset="0"/>
                <a:cs typeface="Segoe UI" panose="020B0502040204020203" pitchFamily="34" charset="0"/>
              </a:rPr>
              <a:t>tcphc-cmyk.jpg</a:t>
            </a:r>
            <a:r>
              <a:rPr lang="en-US" dirty="0">
                <a:latin typeface="Segoe UI" panose="020B0502040204020203" pitchFamily="34" charset="0"/>
                <a:cs typeface="Segoe UI" panose="020B0502040204020203" pitchFamily="34" charset="0"/>
              </a:rPr>
              <a:t>: 3600 x 3600 pixels, 55.7MB</a:t>
            </a:r>
          </a:p>
          <a:p>
            <a:pPr lvl="2"/>
            <a:r>
              <a:rPr lang="en-US" dirty="0">
                <a:latin typeface="Segoe UI" panose="020B0502040204020203" pitchFamily="34" charset="0"/>
                <a:cs typeface="Segoe UI" panose="020B0502040204020203" pitchFamily="34" charset="0"/>
              </a:rPr>
              <a:t>This figure has high resolution and is ideal for graphic design tasks where the products will be printed</a:t>
            </a:r>
          </a:p>
          <a:p>
            <a:pPr marL="0" indent="0">
              <a:buNone/>
            </a:pPr>
            <a:r>
              <a:rPr lang="en-US" u="sng" dirty="0">
                <a:latin typeface="Segoe UI" panose="020B0502040204020203" pitchFamily="34" charset="0"/>
                <a:cs typeface="Segoe UI" panose="020B0502040204020203" pitchFamily="34" charset="0"/>
              </a:rPr>
              <a:t>Partnership Logo without Text</a:t>
            </a:r>
            <a:endParaRPr lang="en-US" dirty="0">
              <a:latin typeface="Segoe UI" panose="020B0502040204020203" pitchFamily="34" charset="0"/>
              <a:cs typeface="Segoe UI" panose="020B0502040204020203" pitchFamily="34" charset="0"/>
            </a:endParaRPr>
          </a:p>
          <a:p>
            <a:pPr lvl="1"/>
            <a:r>
              <a:rPr lang="en-US" i="1" dirty="0">
                <a:latin typeface="Segoe UI" panose="020B0502040204020203" pitchFamily="34" charset="0"/>
                <a:cs typeface="Segoe UI" panose="020B0502040204020203" pitchFamily="34" charset="0"/>
              </a:rPr>
              <a:t>tcphc-rgb-noType.jpg</a:t>
            </a:r>
            <a:r>
              <a:rPr lang="en-US" dirty="0">
                <a:latin typeface="Segoe UI" panose="020B0502040204020203" pitchFamily="34" charset="0"/>
                <a:cs typeface="Segoe UI" panose="020B0502040204020203" pitchFamily="34" charset="0"/>
              </a:rPr>
              <a:t>: 3600 x 3600 pixels, 934KB</a:t>
            </a:r>
          </a:p>
          <a:p>
            <a:pPr lvl="2"/>
            <a:r>
              <a:rPr lang="en-US" dirty="0">
                <a:latin typeface="Segoe UI" panose="020B0502040204020203" pitchFamily="34" charset="0"/>
                <a:cs typeface="Segoe UI" panose="020B0502040204020203" pitchFamily="34" charset="0"/>
              </a:rPr>
              <a:t>This figure has a high resolution in a small, compressed file size (JPEG), and is ideal for insertion into web content, reports and other documents</a:t>
            </a:r>
            <a:endParaRPr lang="en-US" i="1" dirty="0">
              <a:latin typeface="Segoe UI" panose="020B0502040204020203" pitchFamily="34" charset="0"/>
              <a:cs typeface="Segoe UI" panose="020B0502040204020203" pitchFamily="34" charset="0"/>
            </a:endParaRPr>
          </a:p>
          <a:p>
            <a:pPr lvl="1"/>
            <a:r>
              <a:rPr lang="en-US" i="1" dirty="0">
                <a:latin typeface="Segoe UI" panose="020B0502040204020203" pitchFamily="34" charset="0"/>
                <a:cs typeface="Segoe UI" panose="020B0502040204020203" pitchFamily="34" charset="0"/>
              </a:rPr>
              <a:t>tcphc-rgb-noType.png</a:t>
            </a:r>
            <a:r>
              <a:rPr lang="en-US" dirty="0">
                <a:latin typeface="Segoe UI" panose="020B0502040204020203" pitchFamily="34" charset="0"/>
                <a:cs typeface="Segoe UI" panose="020B0502040204020203" pitchFamily="34" charset="0"/>
              </a:rPr>
              <a:t>: 3600 x 3600 pixels, 467KB</a:t>
            </a:r>
          </a:p>
          <a:p>
            <a:pPr lvl="2"/>
            <a:r>
              <a:rPr lang="en-US" dirty="0">
                <a:latin typeface="Segoe UI" panose="020B0502040204020203" pitchFamily="34" charset="0"/>
                <a:cs typeface="Segoe UI" panose="020B0502040204020203" pitchFamily="34" charset="0"/>
              </a:rPr>
              <a:t>This figure has a high resolution in a larger file size with a transparent background, and is ideal for graphic design tasks where very high resolution images are necessary</a:t>
            </a:r>
          </a:p>
          <a:p>
            <a:pPr lvl="1"/>
            <a:r>
              <a:rPr lang="en-US" i="1" dirty="0">
                <a:latin typeface="Segoe UI" panose="020B0502040204020203" pitchFamily="34" charset="0"/>
                <a:cs typeface="Segoe UI" panose="020B0502040204020203" pitchFamily="34" charset="0"/>
              </a:rPr>
              <a:t>tcph-cmyk-noType.jpg</a:t>
            </a:r>
            <a:r>
              <a:rPr lang="en-US" dirty="0">
                <a:latin typeface="Segoe UI" panose="020B0502040204020203" pitchFamily="34" charset="0"/>
                <a:cs typeface="Segoe UI" panose="020B0502040204020203" pitchFamily="34" charset="0"/>
              </a:rPr>
              <a:t>:</a:t>
            </a:r>
            <a:r>
              <a:rPr lang="en-US" i="1" dirty="0">
                <a:latin typeface="Segoe UI" panose="020B0502040204020203" pitchFamily="34" charset="0"/>
                <a:cs typeface="Segoe UI" panose="020B0502040204020203" pitchFamily="34" charset="0"/>
              </a:rPr>
              <a:t> </a:t>
            </a:r>
            <a:r>
              <a:rPr lang="en-US" dirty="0">
                <a:latin typeface="Segoe UI" panose="020B0502040204020203" pitchFamily="34" charset="0"/>
                <a:cs typeface="Segoe UI" panose="020B0502040204020203" pitchFamily="34" charset="0"/>
              </a:rPr>
              <a:t>3600 x 3600 pixels,</a:t>
            </a:r>
            <a:r>
              <a:rPr lang="en-US" i="1" dirty="0">
                <a:latin typeface="Segoe UI" panose="020B0502040204020203" pitchFamily="34" charset="0"/>
                <a:cs typeface="Segoe UI" panose="020B0502040204020203" pitchFamily="34" charset="0"/>
              </a:rPr>
              <a:t> </a:t>
            </a:r>
            <a:r>
              <a:rPr lang="en-US" dirty="0">
                <a:latin typeface="Segoe UI" panose="020B0502040204020203" pitchFamily="34" charset="0"/>
                <a:cs typeface="Segoe UI" panose="020B0502040204020203" pitchFamily="34" charset="0"/>
              </a:rPr>
              <a:t>1.5MB</a:t>
            </a:r>
          </a:p>
          <a:p>
            <a:pPr lvl="2"/>
            <a:r>
              <a:rPr lang="en-US" dirty="0">
                <a:latin typeface="Segoe UI" panose="020B0502040204020203" pitchFamily="34" charset="0"/>
                <a:cs typeface="Segoe UI" panose="020B0502040204020203" pitchFamily="34" charset="0"/>
              </a:rPr>
              <a:t>This figure has a high resolution and is ideal design tasks where the product will be printed </a:t>
            </a:r>
          </a:p>
          <a:p>
            <a:pPr lvl="2"/>
            <a:endParaRPr lang="en-US" dirty="0">
              <a:latin typeface="Segoe UI" panose="020B0502040204020203" pitchFamily="34" charset="0"/>
              <a:cs typeface="Segoe UI" panose="020B0502040204020203" pitchFamily="34" charset="0"/>
            </a:endParaRPr>
          </a:p>
          <a:p>
            <a:pPr lvl="1"/>
            <a:endParaRPr lang="en-US" i="1" dirty="0"/>
          </a:p>
          <a:p>
            <a:pPr lvl="1"/>
            <a:endParaRPr lang="en-US" dirty="0"/>
          </a:p>
          <a:p>
            <a:pPr lvl="2"/>
            <a:endParaRPr lang="en-US" dirty="0"/>
          </a:p>
        </p:txBody>
      </p:sp>
    </p:spTree>
    <p:extLst>
      <p:ext uri="{BB962C8B-B14F-4D97-AF65-F5344CB8AC3E}">
        <p14:creationId xmlns:p14="http://schemas.microsoft.com/office/powerpoint/2010/main" val="4064213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text on a white background&#10;&#10;Description generated with high confidence">
            <a:extLst>
              <a:ext uri="{FF2B5EF4-FFF2-40B4-BE49-F238E27FC236}">
                <a16:creationId xmlns:a16="http://schemas.microsoft.com/office/drawing/2014/main" id="{42ADB17F-36F3-4D15-93B1-040451EFC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704" y="393538"/>
            <a:ext cx="2491451" cy="2491451"/>
          </a:xfrm>
          <a:prstGeom prst="rect">
            <a:avLst/>
          </a:prstGeom>
        </p:spPr>
      </p:pic>
      <p:pic>
        <p:nvPicPr>
          <p:cNvPr id="9" name="Picture 8" descr="A picture containing text&#10;&#10;Description generated with very high confidence">
            <a:extLst>
              <a:ext uri="{FF2B5EF4-FFF2-40B4-BE49-F238E27FC236}">
                <a16:creationId xmlns:a16="http://schemas.microsoft.com/office/drawing/2014/main" id="{CA02A5BD-26B8-45E8-9179-C14CBBD60A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330" y="3362444"/>
            <a:ext cx="3163747" cy="3163747"/>
          </a:xfrm>
          <a:prstGeom prst="rect">
            <a:avLst/>
          </a:prstGeom>
        </p:spPr>
      </p:pic>
      <p:pic>
        <p:nvPicPr>
          <p:cNvPr id="11" name="Picture 10" descr="A close up of text on a white background&#10;&#10;Description generated with high confidence">
            <a:extLst>
              <a:ext uri="{FF2B5EF4-FFF2-40B4-BE49-F238E27FC236}">
                <a16:creationId xmlns:a16="http://schemas.microsoft.com/office/drawing/2014/main" id="{3800070B-4056-4AAB-AFF7-953E511914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9281" y="311551"/>
            <a:ext cx="2573438" cy="2573438"/>
          </a:xfrm>
          <a:prstGeom prst="rect">
            <a:avLst/>
          </a:prstGeom>
        </p:spPr>
      </p:pic>
      <p:pic>
        <p:nvPicPr>
          <p:cNvPr id="15" name="Picture 14" descr="A picture containing text&#10;&#10;Description generated with very high confidence">
            <a:extLst>
              <a:ext uri="{FF2B5EF4-FFF2-40B4-BE49-F238E27FC236}">
                <a16:creationId xmlns:a16="http://schemas.microsoft.com/office/drawing/2014/main" id="{3F4B2195-AE3C-4C99-A56C-02B301AFD4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76690" y="3562109"/>
            <a:ext cx="3030638" cy="3030638"/>
          </a:xfrm>
          <a:prstGeom prst="rect">
            <a:avLst/>
          </a:prstGeom>
        </p:spPr>
      </p:pic>
      <p:pic>
        <p:nvPicPr>
          <p:cNvPr id="17" name="Picture 16" descr="A close up of text on a black background&#10;&#10;Description generated with high confidence">
            <a:extLst>
              <a:ext uri="{FF2B5EF4-FFF2-40B4-BE49-F238E27FC236}">
                <a16:creationId xmlns:a16="http://schemas.microsoft.com/office/drawing/2014/main" id="{57E7BBD6-2FAD-41B4-877E-46D354952E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15424" y="222813"/>
            <a:ext cx="2662176" cy="2662176"/>
          </a:xfrm>
          <a:prstGeom prst="rect">
            <a:avLst/>
          </a:prstGeom>
        </p:spPr>
      </p:pic>
      <p:pic>
        <p:nvPicPr>
          <p:cNvPr id="19" name="Picture 18" descr="A close up of text on a black background&#10;&#10;Description generated with high confidence">
            <a:extLst>
              <a:ext uri="{FF2B5EF4-FFF2-40B4-BE49-F238E27FC236}">
                <a16:creationId xmlns:a16="http://schemas.microsoft.com/office/drawing/2014/main" id="{A95B2973-BE6A-4181-8AF3-6D7C1D96D55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21788" y="3562108"/>
            <a:ext cx="3030639" cy="3030639"/>
          </a:xfrm>
          <a:prstGeom prst="rect">
            <a:avLst/>
          </a:prstGeom>
        </p:spPr>
      </p:pic>
      <p:sp>
        <p:nvSpPr>
          <p:cNvPr id="20" name="TextBox 19">
            <a:extLst>
              <a:ext uri="{FF2B5EF4-FFF2-40B4-BE49-F238E27FC236}">
                <a16:creationId xmlns:a16="http://schemas.microsoft.com/office/drawing/2014/main" id="{409CD0EF-4383-4790-9083-450D8D45F370}"/>
              </a:ext>
            </a:extLst>
          </p:cNvPr>
          <p:cNvSpPr txBox="1"/>
          <p:nvPr/>
        </p:nvSpPr>
        <p:spPr>
          <a:xfrm>
            <a:off x="1070779" y="2925350"/>
            <a:ext cx="2491451" cy="369332"/>
          </a:xfrm>
          <a:prstGeom prst="rect">
            <a:avLst/>
          </a:prstGeom>
          <a:noFill/>
        </p:spPr>
        <p:txBody>
          <a:bodyPr wrap="square" rtlCol="0">
            <a:spAutoFit/>
          </a:bodyPr>
          <a:lstStyle/>
          <a:p>
            <a:r>
              <a:rPr lang="en-US" dirty="0"/>
              <a:t>CMYK JPG</a:t>
            </a:r>
          </a:p>
        </p:txBody>
      </p:sp>
      <p:sp>
        <p:nvSpPr>
          <p:cNvPr id="21" name="TextBox 20">
            <a:extLst>
              <a:ext uri="{FF2B5EF4-FFF2-40B4-BE49-F238E27FC236}">
                <a16:creationId xmlns:a16="http://schemas.microsoft.com/office/drawing/2014/main" id="{5A02752D-ED86-4E2E-BBFE-BFC9B0463FDE}"/>
              </a:ext>
            </a:extLst>
          </p:cNvPr>
          <p:cNvSpPr txBox="1"/>
          <p:nvPr/>
        </p:nvSpPr>
        <p:spPr>
          <a:xfrm>
            <a:off x="1070779" y="5806075"/>
            <a:ext cx="2491451" cy="369332"/>
          </a:xfrm>
          <a:prstGeom prst="rect">
            <a:avLst/>
          </a:prstGeom>
          <a:noFill/>
        </p:spPr>
        <p:txBody>
          <a:bodyPr wrap="square" rtlCol="0">
            <a:spAutoFit/>
          </a:bodyPr>
          <a:lstStyle/>
          <a:p>
            <a:r>
              <a:rPr lang="en-US" dirty="0"/>
              <a:t>CMYK JPG</a:t>
            </a:r>
          </a:p>
        </p:txBody>
      </p:sp>
      <p:sp>
        <p:nvSpPr>
          <p:cNvPr id="22" name="TextBox 21">
            <a:extLst>
              <a:ext uri="{FF2B5EF4-FFF2-40B4-BE49-F238E27FC236}">
                <a16:creationId xmlns:a16="http://schemas.microsoft.com/office/drawing/2014/main" id="{B5C0D38D-CEDC-41A2-B748-305E89981C8F}"/>
              </a:ext>
            </a:extLst>
          </p:cNvPr>
          <p:cNvSpPr txBox="1"/>
          <p:nvPr/>
        </p:nvSpPr>
        <p:spPr>
          <a:xfrm>
            <a:off x="5576104" y="2925350"/>
            <a:ext cx="2491451" cy="369332"/>
          </a:xfrm>
          <a:prstGeom prst="rect">
            <a:avLst/>
          </a:prstGeom>
          <a:noFill/>
        </p:spPr>
        <p:txBody>
          <a:bodyPr wrap="square" rtlCol="0">
            <a:spAutoFit/>
          </a:bodyPr>
          <a:lstStyle/>
          <a:p>
            <a:r>
              <a:rPr lang="en-US" dirty="0"/>
              <a:t>RGB JPG</a:t>
            </a:r>
          </a:p>
        </p:txBody>
      </p:sp>
      <p:sp>
        <p:nvSpPr>
          <p:cNvPr id="23" name="TextBox 22">
            <a:extLst>
              <a:ext uri="{FF2B5EF4-FFF2-40B4-BE49-F238E27FC236}">
                <a16:creationId xmlns:a16="http://schemas.microsoft.com/office/drawing/2014/main" id="{C0D2FDCC-3F74-4781-96C3-267D87446115}"/>
              </a:ext>
            </a:extLst>
          </p:cNvPr>
          <p:cNvSpPr txBox="1"/>
          <p:nvPr/>
        </p:nvSpPr>
        <p:spPr>
          <a:xfrm>
            <a:off x="5576103" y="5806075"/>
            <a:ext cx="2491451" cy="369332"/>
          </a:xfrm>
          <a:prstGeom prst="rect">
            <a:avLst/>
          </a:prstGeom>
          <a:noFill/>
        </p:spPr>
        <p:txBody>
          <a:bodyPr wrap="square" rtlCol="0">
            <a:spAutoFit/>
          </a:bodyPr>
          <a:lstStyle/>
          <a:p>
            <a:r>
              <a:rPr lang="en-US" dirty="0"/>
              <a:t>RGB JPG</a:t>
            </a:r>
          </a:p>
        </p:txBody>
      </p:sp>
      <p:sp>
        <p:nvSpPr>
          <p:cNvPr id="24" name="TextBox 23">
            <a:extLst>
              <a:ext uri="{FF2B5EF4-FFF2-40B4-BE49-F238E27FC236}">
                <a16:creationId xmlns:a16="http://schemas.microsoft.com/office/drawing/2014/main" id="{C1D2A24F-57BF-4D75-B747-B9826B22B56E}"/>
              </a:ext>
            </a:extLst>
          </p:cNvPr>
          <p:cNvSpPr txBox="1"/>
          <p:nvPr/>
        </p:nvSpPr>
        <p:spPr>
          <a:xfrm>
            <a:off x="9481354" y="2946662"/>
            <a:ext cx="2491451" cy="369332"/>
          </a:xfrm>
          <a:prstGeom prst="rect">
            <a:avLst/>
          </a:prstGeom>
          <a:noFill/>
        </p:spPr>
        <p:txBody>
          <a:bodyPr wrap="square" rtlCol="0">
            <a:spAutoFit/>
          </a:bodyPr>
          <a:lstStyle/>
          <a:p>
            <a:r>
              <a:rPr lang="en-US" dirty="0"/>
              <a:t>RGB PNG</a:t>
            </a:r>
          </a:p>
        </p:txBody>
      </p:sp>
      <p:sp>
        <p:nvSpPr>
          <p:cNvPr id="25" name="TextBox 24">
            <a:extLst>
              <a:ext uri="{FF2B5EF4-FFF2-40B4-BE49-F238E27FC236}">
                <a16:creationId xmlns:a16="http://schemas.microsoft.com/office/drawing/2014/main" id="{CECF84A0-4CD4-4887-975C-832F50C2D0E9}"/>
              </a:ext>
            </a:extLst>
          </p:cNvPr>
          <p:cNvSpPr txBox="1"/>
          <p:nvPr/>
        </p:nvSpPr>
        <p:spPr>
          <a:xfrm>
            <a:off x="9481354" y="5820466"/>
            <a:ext cx="2491451" cy="369332"/>
          </a:xfrm>
          <a:prstGeom prst="rect">
            <a:avLst/>
          </a:prstGeom>
          <a:noFill/>
        </p:spPr>
        <p:txBody>
          <a:bodyPr wrap="square" rtlCol="0">
            <a:spAutoFit/>
          </a:bodyPr>
          <a:lstStyle/>
          <a:p>
            <a:r>
              <a:rPr lang="en-US" dirty="0"/>
              <a:t>RGB PNG</a:t>
            </a:r>
          </a:p>
        </p:txBody>
      </p:sp>
    </p:spTree>
    <p:extLst>
      <p:ext uri="{BB962C8B-B14F-4D97-AF65-F5344CB8AC3E}">
        <p14:creationId xmlns:p14="http://schemas.microsoft.com/office/powerpoint/2010/main" val="3514945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58470-D546-4CB9-8E13-019F17E924E5}"/>
              </a:ext>
            </a:extLst>
          </p:cNvPr>
          <p:cNvSpPr>
            <a:spLocks noGrp="1"/>
          </p:cNvSpPr>
          <p:nvPr>
            <p:ph type="title"/>
          </p:nvPr>
        </p:nvSpPr>
        <p:spPr/>
        <p:txBody>
          <a:bodyPr>
            <a:normAutofit/>
          </a:bodyPr>
          <a:lstStyle/>
          <a:p>
            <a:r>
              <a:rPr lang="en-US" sz="6000" b="1" dirty="0">
                <a:latin typeface="Segoe UI" panose="020B0502040204020203" pitchFamily="34" charset="0"/>
                <a:cs typeface="Segoe UI" panose="020B0502040204020203" pitchFamily="34" charset="0"/>
              </a:rPr>
              <a:t>Work Group Icons</a:t>
            </a:r>
            <a:endParaRPr lang="en-US" sz="6000" dirty="0"/>
          </a:p>
        </p:txBody>
      </p:sp>
      <p:pic>
        <p:nvPicPr>
          <p:cNvPr id="4" name="Content Placeholder 3">
            <a:extLst>
              <a:ext uri="{FF2B5EF4-FFF2-40B4-BE49-F238E27FC236}">
                <a16:creationId xmlns:a16="http://schemas.microsoft.com/office/drawing/2014/main" id="{A1374DCE-2FB2-4963-841E-B499572EAF48}"/>
              </a:ext>
            </a:extLst>
          </p:cNvPr>
          <p:cNvPicPr>
            <a:picLocks noGrp="1" noChangeAspect="1"/>
          </p:cNvPicPr>
          <p:nvPr>
            <p:ph idx="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98146" y="2703643"/>
            <a:ext cx="2050917" cy="2050917"/>
          </a:xfrm>
          <a:prstGeom prst="rect">
            <a:avLst/>
          </a:prstGeom>
        </p:spPr>
      </p:pic>
      <p:pic>
        <p:nvPicPr>
          <p:cNvPr id="6" name="Graphic 5">
            <a:extLst>
              <a:ext uri="{FF2B5EF4-FFF2-40B4-BE49-F238E27FC236}">
                <a16:creationId xmlns:a16="http://schemas.microsoft.com/office/drawing/2014/main" id="{3095CC0C-E50D-44E7-9837-9304B998E2C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9576" y="2838407"/>
            <a:ext cx="1345530" cy="1681910"/>
          </a:xfrm>
          <a:prstGeom prst="rect">
            <a:avLst/>
          </a:prstGeom>
          <a:effectLst/>
        </p:spPr>
      </p:pic>
      <p:pic>
        <p:nvPicPr>
          <p:cNvPr id="7" name="Graphic 6">
            <a:extLst>
              <a:ext uri="{FF2B5EF4-FFF2-40B4-BE49-F238E27FC236}">
                <a16:creationId xmlns:a16="http://schemas.microsoft.com/office/drawing/2014/main" id="{C139D956-E63D-45BC-9211-B7F9651F6AC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63278" y="2858201"/>
            <a:ext cx="1741803" cy="1741803"/>
          </a:xfrm>
          <a:prstGeom prst="rect">
            <a:avLst/>
          </a:prstGeom>
        </p:spPr>
      </p:pic>
      <p:sp>
        <p:nvSpPr>
          <p:cNvPr id="3" name="TextBox 2"/>
          <p:cNvSpPr txBox="1"/>
          <p:nvPr/>
        </p:nvSpPr>
        <p:spPr>
          <a:xfrm>
            <a:off x="795408" y="4777100"/>
            <a:ext cx="2413866" cy="1077218"/>
          </a:xfrm>
          <a:prstGeom prst="rect">
            <a:avLst/>
          </a:prstGeom>
          <a:noFill/>
        </p:spPr>
        <p:txBody>
          <a:bodyPr wrap="none" rtlCol="0">
            <a:spAutoFit/>
          </a:bodyPr>
          <a:lstStyle/>
          <a:p>
            <a:pPr algn="ctr"/>
            <a:r>
              <a:rPr lang="en-US" sz="3200" b="1" dirty="0"/>
              <a:t>Active Living </a:t>
            </a:r>
          </a:p>
          <a:p>
            <a:pPr algn="ctr"/>
            <a:r>
              <a:rPr lang="en-US" sz="3200" b="1" dirty="0"/>
              <a:t>Work Group</a:t>
            </a:r>
          </a:p>
        </p:txBody>
      </p:sp>
      <p:sp>
        <p:nvSpPr>
          <p:cNvPr id="8" name="TextBox 7"/>
          <p:cNvSpPr txBox="1"/>
          <p:nvPr/>
        </p:nvSpPr>
        <p:spPr>
          <a:xfrm>
            <a:off x="3795426" y="4777100"/>
            <a:ext cx="3919535" cy="1077218"/>
          </a:xfrm>
          <a:prstGeom prst="rect">
            <a:avLst/>
          </a:prstGeom>
          <a:noFill/>
        </p:spPr>
        <p:txBody>
          <a:bodyPr wrap="none" rtlCol="0">
            <a:spAutoFit/>
          </a:bodyPr>
          <a:lstStyle/>
          <a:p>
            <a:pPr algn="ctr"/>
            <a:r>
              <a:rPr lang="en-US" sz="3200" b="1" dirty="0"/>
              <a:t>Physical &amp; Behavioral </a:t>
            </a:r>
          </a:p>
          <a:p>
            <a:pPr algn="ctr"/>
            <a:r>
              <a:rPr lang="en-US" sz="3200" b="1" dirty="0"/>
              <a:t>Health Work Group</a:t>
            </a:r>
          </a:p>
        </p:txBody>
      </p:sp>
      <p:sp>
        <p:nvSpPr>
          <p:cNvPr id="9" name="TextBox 8"/>
          <p:cNvSpPr txBox="1"/>
          <p:nvPr/>
        </p:nvSpPr>
        <p:spPr>
          <a:xfrm>
            <a:off x="8576111" y="4796334"/>
            <a:ext cx="2294987" cy="1077218"/>
          </a:xfrm>
          <a:prstGeom prst="rect">
            <a:avLst/>
          </a:prstGeom>
          <a:noFill/>
        </p:spPr>
        <p:txBody>
          <a:bodyPr wrap="none" rtlCol="0">
            <a:spAutoFit/>
          </a:bodyPr>
          <a:lstStyle/>
          <a:p>
            <a:pPr algn="ctr"/>
            <a:r>
              <a:rPr lang="en-US" sz="3200" b="1" dirty="0"/>
              <a:t>3C </a:t>
            </a:r>
          </a:p>
          <a:p>
            <a:pPr algn="ctr"/>
            <a:r>
              <a:rPr lang="en-US" sz="3200" b="1" dirty="0"/>
              <a:t>Work Group</a:t>
            </a:r>
          </a:p>
        </p:txBody>
      </p:sp>
    </p:spTree>
    <p:extLst>
      <p:ext uri="{BB962C8B-B14F-4D97-AF65-F5344CB8AC3E}">
        <p14:creationId xmlns:p14="http://schemas.microsoft.com/office/powerpoint/2010/main" val="285621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9D3FC-13B4-4444-B860-CB27FBA51A54}"/>
              </a:ext>
            </a:extLst>
          </p:cNvPr>
          <p:cNvSpPr>
            <a:spLocks noGrp="1"/>
          </p:cNvSpPr>
          <p:nvPr>
            <p:ph type="title"/>
          </p:nvPr>
        </p:nvSpPr>
        <p:spPr/>
        <p:txBody>
          <a:bodyPr>
            <a:normAutofit/>
          </a:bodyPr>
          <a:lstStyle/>
          <a:p>
            <a:r>
              <a:rPr lang="en-US" sz="6000" b="1" dirty="0">
                <a:latin typeface="Segoe UI" panose="020B0502040204020203" pitchFamily="34" charset="0"/>
                <a:cs typeface="Segoe UI" panose="020B0502040204020203" pitchFamily="34" charset="0"/>
              </a:rPr>
              <a:t>Visual Data Representation </a:t>
            </a:r>
          </a:p>
        </p:txBody>
      </p:sp>
      <p:sp>
        <p:nvSpPr>
          <p:cNvPr id="3" name="Content Placeholder 2">
            <a:extLst>
              <a:ext uri="{FF2B5EF4-FFF2-40B4-BE49-F238E27FC236}">
                <a16:creationId xmlns:a16="http://schemas.microsoft.com/office/drawing/2014/main" id="{EF4038F8-9EBF-4B2F-AC4E-F1E882E4E7D7}"/>
              </a:ext>
            </a:extLst>
          </p:cNvPr>
          <p:cNvSpPr>
            <a:spLocks noGrp="1"/>
          </p:cNvSpPr>
          <p:nvPr>
            <p:ph idx="1"/>
          </p:nvPr>
        </p:nvSpPr>
        <p:spPr/>
        <p:txBody>
          <a:bodyPr/>
          <a:lstStyle/>
          <a:p>
            <a:pPr marL="0" indent="0">
              <a:buNone/>
            </a:pPr>
            <a:r>
              <a:rPr lang="en-US" dirty="0"/>
              <a:t> The visuals provided in this section were created for inclusion on communication materials from the Partnership. </a:t>
            </a:r>
          </a:p>
        </p:txBody>
      </p:sp>
    </p:spTree>
    <p:extLst>
      <p:ext uri="{BB962C8B-B14F-4D97-AF65-F5344CB8AC3E}">
        <p14:creationId xmlns:p14="http://schemas.microsoft.com/office/powerpoint/2010/main" val="2574810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generated with very high confidence">
            <a:extLst>
              <a:ext uri="{FF2B5EF4-FFF2-40B4-BE49-F238E27FC236}">
                <a16:creationId xmlns:a16="http://schemas.microsoft.com/office/drawing/2014/main" id="{B81C5A3F-B261-4E06-B125-BC69C7B99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2166" y="2107005"/>
            <a:ext cx="6774204" cy="3788578"/>
          </a:xfrm>
          <a:prstGeom prst="rect">
            <a:avLst/>
          </a:prstGeom>
        </p:spPr>
      </p:pic>
      <p:sp>
        <p:nvSpPr>
          <p:cNvPr id="5" name="TextBox 4">
            <a:extLst>
              <a:ext uri="{FF2B5EF4-FFF2-40B4-BE49-F238E27FC236}">
                <a16:creationId xmlns:a16="http://schemas.microsoft.com/office/drawing/2014/main" id="{B096C019-D30F-4D43-9958-066588B95349}"/>
              </a:ext>
            </a:extLst>
          </p:cNvPr>
          <p:cNvSpPr txBox="1"/>
          <p:nvPr/>
        </p:nvSpPr>
        <p:spPr>
          <a:xfrm>
            <a:off x="1770925" y="1368341"/>
            <a:ext cx="7315201" cy="1292662"/>
          </a:xfrm>
          <a:prstGeom prst="rect">
            <a:avLst/>
          </a:prstGeom>
          <a:noFill/>
          <a:ln>
            <a:noFill/>
          </a:ln>
        </p:spPr>
        <p:txBody>
          <a:bodyPr wrap="square" rtlCol="0">
            <a:spAutoFit/>
          </a:bodyPr>
          <a:lstStyle/>
          <a:p>
            <a:r>
              <a:rPr lang="en-US" sz="2000" dirty="0">
                <a:latin typeface="Segoe UI" panose="020B0502040204020203" pitchFamily="34" charset="0"/>
                <a:ea typeface="Gadugi" panose="020B0502040204020203" pitchFamily="34" charset="0"/>
                <a:cs typeface="Segoe UI" panose="020B0502040204020203" pitchFamily="34" charset="0"/>
              </a:rPr>
              <a:t>What percentage of adult residents in the Twin Counties are eating the recommended five or more servings of fruits and vegetables a day? </a:t>
            </a:r>
          </a:p>
          <a:p>
            <a:endParaRPr lang="en-US" dirty="0" err="1"/>
          </a:p>
        </p:txBody>
      </p:sp>
    </p:spTree>
    <p:extLst>
      <p:ext uri="{BB962C8B-B14F-4D97-AF65-F5344CB8AC3E}">
        <p14:creationId xmlns:p14="http://schemas.microsoft.com/office/powerpoint/2010/main" val="36285989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5832</TotalTime>
  <Words>2375</Words>
  <Application>Microsoft Office PowerPoint</Application>
  <PresentationFormat>Widescreen</PresentationFormat>
  <Paragraphs>304</Paragraphs>
  <Slides>28</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Aharoni</vt:lpstr>
      <vt:lpstr>Arial</vt:lpstr>
      <vt:lpstr>Calibri</vt:lpstr>
      <vt:lpstr>Calibri Light</vt:lpstr>
      <vt:lpstr>Gadugi</vt:lpstr>
      <vt:lpstr>Segoe UI</vt:lpstr>
      <vt:lpstr>Verdana</vt:lpstr>
      <vt:lpstr>Verdana Pro</vt:lpstr>
      <vt:lpstr>Verdana Pro Black</vt:lpstr>
      <vt:lpstr>Office Theme</vt:lpstr>
      <vt:lpstr>Slide Deck of Visuals and Logos    </vt:lpstr>
      <vt:lpstr>Contents </vt:lpstr>
      <vt:lpstr>How to Use</vt:lpstr>
      <vt:lpstr>Logos</vt:lpstr>
      <vt:lpstr>Logo Descriptions In addition to the logos on the next slide, the original files of the logos are available through the Partnership. Contact the Partnership Coordinator, Becky Copeland at rlcopeland@nhcs.org, for these files.  </vt:lpstr>
      <vt:lpstr>PowerPoint Presentation</vt:lpstr>
      <vt:lpstr>Work Group Icons</vt:lpstr>
      <vt:lpstr>Visual Data Representation </vt:lpstr>
      <vt:lpstr>PowerPoint Presentation</vt:lpstr>
      <vt:lpstr>PowerPoint Presentation</vt:lpstr>
      <vt:lpstr>PowerPoint Presentation</vt:lpstr>
      <vt:lpstr>How are you likely to find out about health care, 5k, or healthy fun days?*  </vt:lpstr>
      <vt:lpstr>PowerPoint Presentation</vt:lpstr>
      <vt:lpstr>Healthy N.C. 2020 Objectives  Comparing Nash and Edgecombe Counties with Healthy North Carolina 2020 Targets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Kimmel, Julia Marie</dc:creator>
  <cp:lastModifiedBy>Magee, Erin Page</cp:lastModifiedBy>
  <cp:revision>99</cp:revision>
  <dcterms:created xsi:type="dcterms:W3CDTF">2018-04-16T20:51:38Z</dcterms:created>
  <dcterms:modified xsi:type="dcterms:W3CDTF">2018-05-30T18:38:26Z</dcterms:modified>
</cp:coreProperties>
</file>